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278" r:id="rId6"/>
    <p:sldId id="262" r:id="rId7"/>
    <p:sldId id="261" r:id="rId8"/>
    <p:sldId id="260" r:id="rId9"/>
    <p:sldId id="279" r:id="rId10"/>
    <p:sldId id="263" r:id="rId11"/>
    <p:sldId id="264" r:id="rId12"/>
    <p:sldId id="268" r:id="rId13"/>
    <p:sldId id="266" r:id="rId14"/>
    <p:sldId id="272" r:id="rId15"/>
    <p:sldId id="271" r:id="rId16"/>
    <p:sldId id="270" r:id="rId17"/>
    <p:sldId id="269" r:id="rId18"/>
    <p:sldId id="273" r:id="rId19"/>
    <p:sldId id="274" r:id="rId20"/>
    <p:sldId id="267" r:id="rId21"/>
    <p:sldId id="26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drigo\Mis%20documentos\BACKUP\Rodrigo%20Humbol\HEXAGON\estudiosregionales2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TUDIOMIPYMES\2012.070.05.17h40.DARS.DATOSINCOPUS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TUDIOMIPYMES\2012.070.05.17h40.DARS.DATOSINCOPUS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2\USM-INCOP3\regres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Ecuador-Chile-Colombia-Perú</a:t>
            </a:r>
            <a:br>
              <a:rPr lang="es-EC" dirty="0"/>
            </a:br>
            <a:r>
              <a:rPr lang="es-EC" dirty="0"/>
              <a:t>MONTOS </a:t>
            </a:r>
            <a:r>
              <a:rPr lang="es-EC" dirty="0" smtClean="0"/>
              <a:t>EN PORTALES </a:t>
            </a:r>
            <a:r>
              <a:rPr lang="es-EC" dirty="0"/>
              <a:t>DE COMPRAS PUBLICAS/ PIB</a:t>
            </a:r>
            <a:br>
              <a:rPr lang="es-EC" dirty="0"/>
            </a:br>
            <a:r>
              <a:rPr lang="es-EC" dirty="0"/>
              <a:t>2009-2011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Hoja1!$B$41</c:f>
              <c:strCache>
                <c:ptCount val="1"/>
                <c:pt idx="0">
                  <c:v>ECUADOR (MONTO TRANSADO PORTAL COMPRAS/ PIB)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Hoja1!$C$40:$E$40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Hoja1!$C$41:$E$41</c:f>
              <c:numCache>
                <c:formatCode>0.00%</c:formatCode>
                <c:ptCount val="3"/>
                <c:pt idx="0">
                  <c:v>7.8414565549272106E-2</c:v>
                </c:pt>
                <c:pt idx="1">
                  <c:v>0.12208499833112973</c:v>
                </c:pt>
                <c:pt idx="2">
                  <c:v>0.14619280964683179</c:v>
                </c:pt>
              </c:numCache>
            </c:numRef>
          </c:val>
        </c:ser>
        <c:ser>
          <c:idx val="1"/>
          <c:order val="1"/>
          <c:tx>
            <c:strRef>
              <c:f>Hoja1!$B$42</c:f>
              <c:strCache>
                <c:ptCount val="1"/>
                <c:pt idx="0">
                  <c:v>CHILE (MONTO TRANSADO PORTAL COMPRAS/ PIB)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Hoja1!$C$40:$E$40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Hoja1!$C$42:$E$42</c:f>
              <c:numCache>
                <c:formatCode>0.00%</c:formatCode>
                <c:ptCount val="3"/>
                <c:pt idx="0">
                  <c:v>4.7698426418665493E-2</c:v>
                </c:pt>
                <c:pt idx="1">
                  <c:v>5.1251832518670257E-2</c:v>
                </c:pt>
                <c:pt idx="2">
                  <c:v>5.6738572241265925E-2</c:v>
                </c:pt>
              </c:numCache>
            </c:numRef>
          </c:val>
        </c:ser>
        <c:ser>
          <c:idx val="2"/>
          <c:order val="2"/>
          <c:tx>
            <c:strRef>
              <c:f>Hoja1!$B$43</c:f>
              <c:strCache>
                <c:ptCount val="1"/>
                <c:pt idx="0">
                  <c:v>COLOMBIA (MONTO INFORMADO PORTAL COMPRAS/ PIB)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Hoja1!$C$40:$E$40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Hoja1!$C$43:$E$43</c:f>
              <c:numCache>
                <c:formatCode>0.00%</c:formatCode>
                <c:ptCount val="3"/>
                <c:pt idx="0">
                  <c:v>8.6601130165062032E-2</c:v>
                </c:pt>
                <c:pt idx="1">
                  <c:v>7.6682592123331353E-2</c:v>
                </c:pt>
                <c:pt idx="2">
                  <c:v>0.16042614503669336</c:v>
                </c:pt>
              </c:numCache>
            </c:numRef>
          </c:val>
        </c:ser>
        <c:ser>
          <c:idx val="3"/>
          <c:order val="3"/>
          <c:tx>
            <c:strRef>
              <c:f>Hoja1!$B$44</c:f>
              <c:strCache>
                <c:ptCount val="1"/>
                <c:pt idx="0">
                  <c:v>PERU (MONTO TRANSADO PORTAL COMPRAS/ PIB)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Hoja1!$C$40:$E$40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Hoja1!$C$44:$E$44</c:f>
              <c:numCache>
                <c:formatCode>0.00%</c:formatCode>
                <c:ptCount val="3"/>
                <c:pt idx="0">
                  <c:v>0</c:v>
                </c:pt>
                <c:pt idx="1">
                  <c:v>2.0272022937010352E-2</c:v>
                </c:pt>
                <c:pt idx="2">
                  <c:v>4.8654128274865635E-2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73824"/>
        <c:axId val="52183808"/>
      </c:barChart>
      <c:catAx>
        <c:axId val="521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183808"/>
        <c:crosses val="autoZero"/>
        <c:auto val="1"/>
        <c:lblAlgn val="ctr"/>
        <c:lblOffset val="100"/>
        <c:noMultiLvlLbl val="0"/>
      </c:catAx>
      <c:valAx>
        <c:axId val="52183808"/>
        <c:scaling>
          <c:orientation val="minMax"/>
          <c:max val="0.18000000000000024"/>
        </c:scaling>
        <c:delete val="0"/>
        <c:axPos val="l"/>
        <c:numFmt formatCode="0.00%" sourceLinked="1"/>
        <c:majorTickMark val="out"/>
        <c:minorTickMark val="none"/>
        <c:tickLblPos val="nextTo"/>
        <c:crossAx val="52173824"/>
        <c:crosses val="autoZero"/>
        <c:crossBetween val="between"/>
        <c:majorUnit val="5.0000000000000024E-2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REBAJA PRESUPUESTARIA Y MONTOS TRANSADOS EN EL PORTAL DE COMPRAS PUBLICAS</a:t>
            </a:r>
            <a:br>
              <a:rPr lang="es-EC"/>
            </a:br>
            <a:r>
              <a:rPr lang="es-EC"/>
              <a:t>2009-2011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'MONTOS DE REBAJA PRESUPUESTARIA'!$B$19</c:f>
              <c:strCache>
                <c:ptCount val="1"/>
                <c:pt idx="0">
                  <c:v>REBAJA PRESUPUESTARIA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67210601638396E-2"/>
                  <c:y val="0"/>
                </c:manualLayout>
              </c:layout>
              <c:numFmt formatCode="&quot;$&quot;\ #,##0" sourceLinked="0"/>
              <c:spPr>
                <a:solidFill>
                  <a:schemeClr val="lt1"/>
                </a:solidFill>
                <a:ln w="63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67210601638396E-2"/>
                  <c:y val="0"/>
                </c:manualLayout>
              </c:layout>
              <c:numFmt formatCode="&quot;$&quot;\ #,##0" sourceLinked="0"/>
              <c:spPr>
                <a:solidFill>
                  <a:schemeClr val="lt1"/>
                </a:solidFill>
                <a:ln w="63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45079035244781E-2"/>
                  <c:y val="0"/>
                </c:manualLayout>
              </c:layout>
              <c:numFmt formatCode="&quot;$&quot;\ #,##0" sourceLinked="0"/>
              <c:spPr>
                <a:solidFill>
                  <a:schemeClr val="lt1"/>
                </a:solidFill>
                <a:ln w="63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867210601638396E-2"/>
                  <c:y val="-4.9511300077073892E-3"/>
                </c:manualLayout>
              </c:layout>
              <c:numFmt formatCode="&quot;$&quot;\ #,##0" sourceLinked="0"/>
              <c:spPr>
                <a:solidFill>
                  <a:schemeClr val="lt1"/>
                </a:solidFill>
                <a:ln w="63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\ 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'MONTOS DE REBAJA PRESUPUESTARIA'!$C$18:$F$18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'MONTOS DE REBAJA PRESUPUESTARIA'!$C$19:$F$19</c:f>
              <c:numCache>
                <c:formatCode>_("$"\ * #,##0.00_);_("$"\ * \(#,##0.00\);_("$"\ * "-"??_);_(@_)</c:formatCode>
                <c:ptCount val="4"/>
                <c:pt idx="0">
                  <c:v>9403927.509999983</c:v>
                </c:pt>
                <c:pt idx="1">
                  <c:v>207789786.16999978</c:v>
                </c:pt>
                <c:pt idx="2">
                  <c:v>479296541.70999694</c:v>
                </c:pt>
                <c:pt idx="3">
                  <c:v>340487584.60999638</c:v>
                </c:pt>
              </c:numCache>
            </c:numRef>
          </c:val>
        </c:ser>
        <c:ser>
          <c:idx val="1"/>
          <c:order val="1"/>
          <c:tx>
            <c:strRef>
              <c:f>'MONTOS DE REBAJA PRESUPUESTARIA'!$B$20</c:f>
              <c:strCache>
                <c:ptCount val="1"/>
                <c:pt idx="0">
                  <c:v>MONTOS TRANSADOS EN EL PORTAL DE COMPRAS PUBLICAS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951130007707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\ #,##0" sourceLinked="0"/>
            <c:spPr>
              <a:solidFill>
                <a:schemeClr val="lt1"/>
              </a:solidFill>
              <a:ln w="63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'MONTOS DE REBAJA PRESUPUESTARIA'!$C$18:$F$18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'MONTOS DE REBAJA PRESUPUESTARIA'!$C$20:$F$20</c:f>
              <c:numCache>
                <c:formatCode>General</c:formatCode>
                <c:ptCount val="4"/>
                <c:pt idx="0">
                  <c:v>122284612.13999999</c:v>
                </c:pt>
                <c:pt idx="1">
                  <c:v>4079271629.3796225</c:v>
                </c:pt>
                <c:pt idx="2">
                  <c:v>7078258195.102046</c:v>
                </c:pt>
                <c:pt idx="3">
                  <c:v>9857296134.4964695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335744"/>
        <c:axId val="52337280"/>
      </c:barChart>
      <c:catAx>
        <c:axId val="523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337280"/>
        <c:crosses val="autoZero"/>
        <c:auto val="1"/>
        <c:lblAlgn val="ctr"/>
        <c:lblOffset val="100"/>
        <c:noMultiLvlLbl val="0"/>
      </c:catAx>
      <c:valAx>
        <c:axId val="52337280"/>
        <c:scaling>
          <c:orientation val="minMax"/>
          <c:max val="11000000000"/>
        </c:scaling>
        <c:delete val="0"/>
        <c:axPos val="l"/>
        <c:numFmt formatCode="_(&quot;$&quot;\ * #,##0.00_);_(&quot;$&quot;\ * \(#,##0.00\);_(&quot;$&quot;\ * &quot;-&quot;??_);_(@_)" sourceLinked="1"/>
        <c:majorTickMark val="out"/>
        <c:minorTickMark val="none"/>
        <c:tickLblPos val="nextTo"/>
        <c:crossAx val="52335744"/>
        <c:crosses val="autoZero"/>
        <c:crossBetween val="between"/>
        <c:majorUnit val="1000000000"/>
        <c:dispUnits>
          <c:builtInUnit val="million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PIB, Gasto del SPNF y Montos de contratación adjudicados en el </a:t>
            </a:r>
            <a:r>
              <a:rPr lang="es-ES"/>
              <a:t>Portal</a:t>
            </a:r>
            <a:r>
              <a:rPr lang="en-US"/>
              <a:t> de Compras Públicas</a:t>
            </a:r>
            <a:r>
              <a:rPr lang="es-EC"/>
              <a:t/>
            </a:r>
            <a:br>
              <a:rPr lang="es-EC"/>
            </a:br>
            <a:r>
              <a:rPr lang="es-EC"/>
              <a:t>2009-2011</a:t>
            </a:r>
          </a:p>
          <a:p>
            <a:pPr>
              <a:defRPr/>
            </a:pPr>
            <a:r>
              <a:rPr lang="es-EC"/>
              <a:t>(Miles de Millones)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'MONTOS DE CONTRATACIÓN'!$B$24</c:f>
              <c:strCache>
                <c:ptCount val="1"/>
                <c:pt idx="0">
                  <c:v>PIB </c:v>
                </c:pt>
              </c:strCache>
            </c:strRef>
          </c:tx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'MONTOS DE CONTRATACIÓN'!$C$23:$E$23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'MONTOS DE CONTRATACIÓN'!$C$24:$E$24</c:f>
              <c:numCache>
                <c:formatCode>General</c:formatCode>
                <c:ptCount val="3"/>
                <c:pt idx="0">
                  <c:v>52021861000</c:v>
                </c:pt>
                <c:pt idx="1">
                  <c:v>57978116000</c:v>
                </c:pt>
                <c:pt idx="2">
                  <c:v>67426682326.644035</c:v>
                </c:pt>
              </c:numCache>
            </c:numRef>
          </c:val>
        </c:ser>
        <c:ser>
          <c:idx val="1"/>
          <c:order val="1"/>
          <c:tx>
            <c:strRef>
              <c:f>'MONTOS DE CONTRATACIÓN'!$B$25</c:f>
              <c:strCache>
                <c:ptCount val="1"/>
                <c:pt idx="0">
                  <c:v>GASTOS DEL SECTOR PÚBLICO NO FINANCIERO</c:v>
                </c:pt>
              </c:strCache>
            </c:strRef>
          </c:tx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'MONTOS DE CONTRATACIÓN'!$C$23:$E$23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'MONTOS DE CONTRATACIÓN'!$C$25:$E$25</c:f>
              <c:numCache>
                <c:formatCode>General</c:formatCode>
                <c:ptCount val="3"/>
                <c:pt idx="0">
                  <c:v>20610525738.296074</c:v>
                </c:pt>
                <c:pt idx="1">
                  <c:v>24122876613.063286</c:v>
                </c:pt>
                <c:pt idx="2">
                  <c:v>32170038140.230389</c:v>
                </c:pt>
              </c:numCache>
            </c:numRef>
          </c:val>
        </c:ser>
        <c:ser>
          <c:idx val="2"/>
          <c:order val="2"/>
          <c:tx>
            <c:strRef>
              <c:f>'MONTOS DE CONTRATACIÓN'!$B$26</c:f>
              <c:strCache>
                <c:ptCount val="1"/>
                <c:pt idx="0">
                  <c:v>MONTOS DE CONTRATACIÓN A TRAVÉS DEL PORTAL DE COMPRAS PÚBLICAS</c:v>
                </c:pt>
              </c:strCache>
            </c:strRef>
          </c:tx>
          <c:invertIfNegative val="0"/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'MONTOS DE CONTRATACIÓN'!$C$23:$E$23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'MONTOS DE CONTRATACIÓN'!$C$26:$E$26</c:f>
              <c:numCache>
                <c:formatCode>General</c:formatCode>
                <c:ptCount val="3"/>
                <c:pt idx="0">
                  <c:v>4079271629.3796225</c:v>
                </c:pt>
                <c:pt idx="1">
                  <c:v>7078258195.102046</c:v>
                </c:pt>
                <c:pt idx="2">
                  <c:v>9857296134.4964695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13728"/>
        <c:axId val="61515264"/>
      </c:barChart>
      <c:catAx>
        <c:axId val="6151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515264"/>
        <c:crosses val="autoZero"/>
        <c:auto val="1"/>
        <c:lblAlgn val="ctr"/>
        <c:lblOffset val="100"/>
        <c:noMultiLvlLbl val="0"/>
      </c:catAx>
      <c:valAx>
        <c:axId val="6151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1513728"/>
        <c:crosses val="autoZero"/>
        <c:crossBetween val="between"/>
        <c:majorUnit val="10000000000"/>
        <c:dispUnits>
          <c:builtInUnit val="b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 de Millones</a:t>
                  </a:r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Distribución</a:t>
            </a:r>
            <a:r>
              <a:rPr lang="es-ES" baseline="0" dirty="0" smtClean="0"/>
              <a:t> por tipo de empresas en el SNCP</a:t>
            </a:r>
            <a:endParaRPr lang="es-ES" dirty="0"/>
          </a:p>
          <a:p>
            <a:pPr>
              <a:defRPr/>
            </a:pPr>
            <a:r>
              <a:rPr lang="es-ES" dirty="0"/>
              <a:t>(Porcentaje)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% Empresas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Sheet4!$B$3:$B$6</c:f>
              <c:strCache>
                <c:ptCount val="4"/>
                <c:pt idx="0">
                  <c:v>E. Grandes</c:v>
                </c:pt>
                <c:pt idx="1">
                  <c:v>E. Medianas</c:v>
                </c:pt>
                <c:pt idx="2">
                  <c:v>E. Pequeñas</c:v>
                </c:pt>
                <c:pt idx="3">
                  <c:v>Microempresas</c:v>
                </c:pt>
              </c:strCache>
            </c:strRef>
          </c:cat>
          <c:val>
            <c:numRef>
              <c:f>Sheet4!$C$3:$C$6</c:f>
              <c:numCache>
                <c:formatCode>0.00%</c:formatCode>
                <c:ptCount val="4"/>
                <c:pt idx="0">
                  <c:v>3.5999999999999997E-2</c:v>
                </c:pt>
                <c:pt idx="1">
                  <c:v>8.4600000000000147E-2</c:v>
                </c:pt>
                <c:pt idx="2">
                  <c:v>0.27890000000000031</c:v>
                </c:pt>
                <c:pt idx="3">
                  <c:v>0.60050000000000003</c:v>
                </c:pt>
              </c:numCache>
            </c:numRef>
          </c:val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% Contratos Adjudicados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Sheet4!$B$3:$B$6</c:f>
              <c:strCache>
                <c:ptCount val="4"/>
                <c:pt idx="0">
                  <c:v>E. Grandes</c:v>
                </c:pt>
                <c:pt idx="1">
                  <c:v>E. Medianas</c:v>
                </c:pt>
                <c:pt idx="2">
                  <c:v>E. Pequeñas</c:v>
                </c:pt>
                <c:pt idx="3">
                  <c:v>Microempresas</c:v>
                </c:pt>
              </c:strCache>
            </c:strRef>
          </c:cat>
          <c:val>
            <c:numRef>
              <c:f>Sheet4!$D$3:$D$6</c:f>
              <c:numCache>
                <c:formatCode>0.00%</c:formatCode>
                <c:ptCount val="4"/>
                <c:pt idx="0">
                  <c:v>0.32410000000000039</c:v>
                </c:pt>
                <c:pt idx="1">
                  <c:v>0.14630000000000001</c:v>
                </c:pt>
                <c:pt idx="2">
                  <c:v>0.20880000000000001</c:v>
                </c:pt>
                <c:pt idx="3">
                  <c:v>0.32070000000000032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25664"/>
        <c:axId val="62627200"/>
      </c:barChart>
      <c:catAx>
        <c:axId val="6262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62627200"/>
        <c:crosses val="autoZero"/>
        <c:auto val="1"/>
        <c:lblAlgn val="ctr"/>
        <c:lblOffset val="100"/>
        <c:noMultiLvlLbl val="0"/>
      </c:catAx>
      <c:valAx>
        <c:axId val="626272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62625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'CROSSTAB CLIEN Y TAM'!$A$2</c:f>
              <c:strCache>
                <c:ptCount val="1"/>
                <c:pt idx="0">
                  <c:v>MICRO EMPRESA</c:v>
                </c:pt>
              </c:strCache>
            </c:strRef>
          </c:tx>
          <c:invertIfNegative val="0"/>
          <c:cat>
            <c:strRef>
              <c:f>'CROSSTAB CLIEN Y TAM'!$B$1:$D$1</c:f>
              <c:strCache>
                <c:ptCount val="3"/>
                <c:pt idx="0">
                  <c:v>LOC</c:v>
                </c:pt>
                <c:pt idx="1">
                  <c:v>PROV</c:v>
                </c:pt>
                <c:pt idx="2">
                  <c:v>NAC</c:v>
                </c:pt>
              </c:strCache>
            </c:strRef>
          </c:cat>
          <c:val>
            <c:numRef>
              <c:f>'CROSSTAB CLIEN Y TAM'!$B$2:$D$2</c:f>
              <c:numCache>
                <c:formatCode>General</c:formatCode>
                <c:ptCount val="3"/>
                <c:pt idx="0">
                  <c:v>713</c:v>
                </c:pt>
                <c:pt idx="1">
                  <c:v>221</c:v>
                </c:pt>
                <c:pt idx="2">
                  <c:v>199</c:v>
                </c:pt>
              </c:numCache>
            </c:numRef>
          </c:val>
        </c:ser>
        <c:ser>
          <c:idx val="1"/>
          <c:order val="1"/>
          <c:tx>
            <c:strRef>
              <c:f>'CROSSTAB CLIEN Y TAM'!$A$3</c:f>
              <c:strCache>
                <c:ptCount val="1"/>
                <c:pt idx="0">
                  <c:v>PEQUEÑA EMPR.</c:v>
                </c:pt>
              </c:strCache>
            </c:strRef>
          </c:tx>
          <c:invertIfNegative val="0"/>
          <c:cat>
            <c:strRef>
              <c:f>'CROSSTAB CLIEN Y TAM'!$B$1:$D$1</c:f>
              <c:strCache>
                <c:ptCount val="3"/>
                <c:pt idx="0">
                  <c:v>LOC</c:v>
                </c:pt>
                <c:pt idx="1">
                  <c:v>PROV</c:v>
                </c:pt>
                <c:pt idx="2">
                  <c:v>NAC</c:v>
                </c:pt>
              </c:strCache>
            </c:strRef>
          </c:cat>
          <c:val>
            <c:numRef>
              <c:f>'CROSSTAB CLIEN Y TAM'!$B$3:$D$3</c:f>
              <c:numCache>
                <c:formatCode>General</c:formatCode>
                <c:ptCount val="3"/>
                <c:pt idx="0">
                  <c:v>422</c:v>
                </c:pt>
                <c:pt idx="1">
                  <c:v>196</c:v>
                </c:pt>
                <c:pt idx="2">
                  <c:v>261</c:v>
                </c:pt>
              </c:numCache>
            </c:numRef>
          </c:val>
        </c:ser>
        <c:ser>
          <c:idx val="2"/>
          <c:order val="2"/>
          <c:tx>
            <c:strRef>
              <c:f>'CROSSTAB CLIEN Y TAM'!$A$4</c:f>
              <c:strCache>
                <c:ptCount val="1"/>
                <c:pt idx="0">
                  <c:v>MEDIANA EMPR.</c:v>
                </c:pt>
              </c:strCache>
            </c:strRef>
          </c:tx>
          <c:invertIfNegative val="0"/>
          <c:cat>
            <c:strRef>
              <c:f>'CROSSTAB CLIEN Y TAM'!$B$1:$D$1</c:f>
              <c:strCache>
                <c:ptCount val="3"/>
                <c:pt idx="0">
                  <c:v>LOC</c:v>
                </c:pt>
                <c:pt idx="1">
                  <c:v>PROV</c:v>
                </c:pt>
                <c:pt idx="2">
                  <c:v>NAC</c:v>
                </c:pt>
              </c:strCache>
            </c:strRef>
          </c:cat>
          <c:val>
            <c:numRef>
              <c:f>'CROSSTAB CLIEN Y TAM'!$B$4:$D$4</c:f>
              <c:numCache>
                <c:formatCode>General</c:formatCode>
                <c:ptCount val="3"/>
                <c:pt idx="0">
                  <c:v>136</c:v>
                </c:pt>
                <c:pt idx="1">
                  <c:v>72</c:v>
                </c:pt>
                <c:pt idx="2">
                  <c:v>119</c:v>
                </c:pt>
              </c:numCache>
            </c:numRef>
          </c:val>
        </c:ser>
        <c:ser>
          <c:idx val="3"/>
          <c:order val="3"/>
          <c:tx>
            <c:strRef>
              <c:f>'CROSSTAB CLIEN Y TAM'!$A$5</c:f>
              <c:strCache>
                <c:ptCount val="1"/>
                <c:pt idx="0">
                  <c:v>GRAN EMPRESA</c:v>
                </c:pt>
              </c:strCache>
            </c:strRef>
          </c:tx>
          <c:invertIfNegative val="0"/>
          <c:cat>
            <c:strRef>
              <c:f>'CROSSTAB CLIEN Y TAM'!$B$1:$D$1</c:f>
              <c:strCache>
                <c:ptCount val="3"/>
                <c:pt idx="0">
                  <c:v>LOC</c:v>
                </c:pt>
                <c:pt idx="1">
                  <c:v>PROV</c:v>
                </c:pt>
                <c:pt idx="2">
                  <c:v>NAC</c:v>
                </c:pt>
              </c:strCache>
            </c:strRef>
          </c:cat>
          <c:val>
            <c:numRef>
              <c:f>'CROSSTAB CLIEN Y TAM'!$B$5:$D$5</c:f>
              <c:numCache>
                <c:formatCode>General</c:formatCode>
                <c:ptCount val="3"/>
                <c:pt idx="0">
                  <c:v>88</c:v>
                </c:pt>
                <c:pt idx="1">
                  <c:v>55</c:v>
                </c:pt>
                <c:pt idx="2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85568"/>
        <c:axId val="62687104"/>
      </c:barChart>
      <c:catAx>
        <c:axId val="6268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62687104"/>
        <c:crosses val="autoZero"/>
        <c:auto val="1"/>
        <c:lblAlgn val="ctr"/>
        <c:lblOffset val="100"/>
        <c:noMultiLvlLbl val="0"/>
      </c:catAx>
      <c:valAx>
        <c:axId val="6268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85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42D6-7C2E-449F-92A0-B1D777F83EE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AD8CE9-85CA-4479-948E-9F2CDFAAB542}">
      <dgm:prSet phldrT="[Text]" custT="1"/>
      <dgm:spPr/>
      <dgm:t>
        <a:bodyPr/>
        <a:lstStyle/>
        <a:p>
          <a:r>
            <a:rPr lang="es-ES" sz="1800" b="1" dirty="0" smtClean="0"/>
            <a:t>Normativa:</a:t>
          </a:r>
          <a:endParaRPr lang="es-ES" sz="1800" b="1" dirty="0"/>
        </a:p>
      </dgm:t>
    </dgm:pt>
    <dgm:pt modelId="{071283C0-F87E-4316-ADFE-04D2BDA0CA58}" type="parTrans" cxnId="{08764054-36F9-440A-B9EA-C0FEF1AF6327}">
      <dgm:prSet/>
      <dgm:spPr/>
      <dgm:t>
        <a:bodyPr/>
        <a:lstStyle/>
        <a:p>
          <a:endParaRPr lang="es-ES"/>
        </a:p>
      </dgm:t>
    </dgm:pt>
    <dgm:pt modelId="{70AE2A2F-7FE6-4F9F-9930-E125129ECE80}" type="sibTrans" cxnId="{08764054-36F9-440A-B9EA-C0FEF1AF6327}">
      <dgm:prSet/>
      <dgm:spPr/>
      <dgm:t>
        <a:bodyPr/>
        <a:lstStyle/>
        <a:p>
          <a:endParaRPr lang="es-ES"/>
        </a:p>
      </dgm:t>
    </dgm:pt>
    <dgm:pt modelId="{E8A0E628-3032-412A-8EA2-CCBAAA423D81}">
      <dgm:prSet phldrT="[Text]" custT="1"/>
      <dgm:spPr/>
      <dgm:t>
        <a:bodyPr/>
        <a:lstStyle/>
        <a:p>
          <a:r>
            <a:rPr lang="es-ES" sz="1400" dirty="0" smtClean="0"/>
            <a:t>Creada en 2008 bajo la LOSCP.</a:t>
          </a:r>
          <a:endParaRPr lang="es-ES" sz="1400" dirty="0"/>
        </a:p>
      </dgm:t>
    </dgm:pt>
    <dgm:pt modelId="{6E1FA2A9-503E-4B06-BB9B-88C16445DE2C}" type="parTrans" cxnId="{71898FBF-048B-472C-B11C-AE40004FE6B7}">
      <dgm:prSet/>
      <dgm:spPr/>
      <dgm:t>
        <a:bodyPr/>
        <a:lstStyle/>
        <a:p>
          <a:endParaRPr lang="es-ES"/>
        </a:p>
      </dgm:t>
    </dgm:pt>
    <dgm:pt modelId="{D70E1DD6-FA16-48F0-A3E0-6CD5FEDE20D5}" type="sibTrans" cxnId="{71898FBF-048B-472C-B11C-AE40004FE6B7}">
      <dgm:prSet/>
      <dgm:spPr/>
      <dgm:t>
        <a:bodyPr/>
        <a:lstStyle/>
        <a:p>
          <a:endParaRPr lang="es-ES"/>
        </a:p>
      </dgm:t>
    </dgm:pt>
    <dgm:pt modelId="{03907F67-BEC8-4587-8285-F947B443FC62}">
      <dgm:prSet phldrT="[Text]" custT="1"/>
      <dgm:spPr/>
      <dgm:t>
        <a:bodyPr/>
        <a:lstStyle/>
        <a:p>
          <a:r>
            <a:rPr lang="es-ES" sz="1400" dirty="0" smtClean="0"/>
            <a:t>Como parte de sus principios busca la incorporación de las Mipymes como actores de desarrollo.</a:t>
          </a:r>
          <a:endParaRPr lang="es-ES" sz="1400" dirty="0"/>
        </a:p>
      </dgm:t>
    </dgm:pt>
    <dgm:pt modelId="{EDC17B26-7FC0-4E41-9458-62EE9AFE842D}" type="parTrans" cxnId="{F4B638D0-C7D5-4EBF-90C3-BC478705A3B1}">
      <dgm:prSet/>
      <dgm:spPr/>
      <dgm:t>
        <a:bodyPr/>
        <a:lstStyle/>
        <a:p>
          <a:endParaRPr lang="es-ES"/>
        </a:p>
      </dgm:t>
    </dgm:pt>
    <dgm:pt modelId="{55517286-A872-4D31-BD41-E041EF1CFA1D}" type="sibTrans" cxnId="{F4B638D0-C7D5-4EBF-90C3-BC478705A3B1}">
      <dgm:prSet/>
      <dgm:spPr/>
      <dgm:t>
        <a:bodyPr/>
        <a:lstStyle/>
        <a:p>
          <a:endParaRPr lang="es-ES"/>
        </a:p>
      </dgm:t>
    </dgm:pt>
    <dgm:pt modelId="{4DD2A487-F364-4292-9932-93BB192DCD3D}" type="pres">
      <dgm:prSet presAssocID="{66F342D6-7C2E-449F-92A0-B1D777F83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87037B-D988-487C-BD94-B341B7BA1D61}" type="pres">
      <dgm:prSet presAssocID="{0CAD8CE9-85CA-4479-948E-9F2CDFAAB542}" presName="node" presStyleLbl="node1" presStyleIdx="0" presStyleCnt="1" custLinFactNeighborX="5940" custLinFactNeighborY="-4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1E09D4-598D-4EE0-9ED3-8141C2F65C84}" type="presOf" srcId="{03907F67-BEC8-4587-8285-F947B443FC62}" destId="{D887037B-D988-487C-BD94-B341B7BA1D61}" srcOrd="0" destOrd="2" presId="urn:microsoft.com/office/officeart/2005/8/layout/hList6"/>
    <dgm:cxn modelId="{71898FBF-048B-472C-B11C-AE40004FE6B7}" srcId="{0CAD8CE9-85CA-4479-948E-9F2CDFAAB542}" destId="{E8A0E628-3032-412A-8EA2-CCBAAA423D81}" srcOrd="0" destOrd="0" parTransId="{6E1FA2A9-503E-4B06-BB9B-88C16445DE2C}" sibTransId="{D70E1DD6-FA16-48F0-A3E0-6CD5FEDE20D5}"/>
    <dgm:cxn modelId="{F4F2B393-31D5-488C-B6E5-02A5BCB78362}" type="presOf" srcId="{0CAD8CE9-85CA-4479-948E-9F2CDFAAB542}" destId="{D887037B-D988-487C-BD94-B341B7BA1D61}" srcOrd="0" destOrd="0" presId="urn:microsoft.com/office/officeart/2005/8/layout/hList6"/>
    <dgm:cxn modelId="{08764054-36F9-440A-B9EA-C0FEF1AF6327}" srcId="{66F342D6-7C2E-449F-92A0-B1D777F83EE7}" destId="{0CAD8CE9-85CA-4479-948E-9F2CDFAAB542}" srcOrd="0" destOrd="0" parTransId="{071283C0-F87E-4316-ADFE-04D2BDA0CA58}" sibTransId="{70AE2A2F-7FE6-4F9F-9930-E125129ECE80}"/>
    <dgm:cxn modelId="{F4B638D0-C7D5-4EBF-90C3-BC478705A3B1}" srcId="{0CAD8CE9-85CA-4479-948E-9F2CDFAAB542}" destId="{03907F67-BEC8-4587-8285-F947B443FC62}" srcOrd="1" destOrd="0" parTransId="{EDC17B26-7FC0-4E41-9458-62EE9AFE842D}" sibTransId="{55517286-A872-4D31-BD41-E041EF1CFA1D}"/>
    <dgm:cxn modelId="{4C2FA729-83EA-4DB1-8E6D-94D1222B52EC}" type="presOf" srcId="{66F342D6-7C2E-449F-92A0-B1D777F83EE7}" destId="{4DD2A487-F364-4292-9932-93BB192DCD3D}" srcOrd="0" destOrd="0" presId="urn:microsoft.com/office/officeart/2005/8/layout/hList6"/>
    <dgm:cxn modelId="{E8E3B938-92FC-4A5D-961F-6130D1F55D81}" type="presOf" srcId="{E8A0E628-3032-412A-8EA2-CCBAAA423D81}" destId="{D887037B-D988-487C-BD94-B341B7BA1D61}" srcOrd="0" destOrd="1" presId="urn:microsoft.com/office/officeart/2005/8/layout/hList6"/>
    <dgm:cxn modelId="{22951132-5D4C-43D8-8167-7E08F0E9F361}" type="presParOf" srcId="{4DD2A487-F364-4292-9932-93BB192DCD3D}" destId="{D887037B-D988-487C-BD94-B341B7BA1D6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21B46-9A97-4119-BD23-7F7A3079347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A0AC31-8583-4377-BE63-9961A9F4AA2D}">
      <dgm:prSet phldrT="[Text]"/>
      <dgm:spPr/>
      <dgm:t>
        <a:bodyPr/>
        <a:lstStyle/>
        <a:p>
          <a:r>
            <a:rPr lang="es-ES" dirty="0" smtClean="0"/>
            <a:t>Normativa:</a:t>
          </a:r>
          <a:endParaRPr lang="es-ES" dirty="0"/>
        </a:p>
      </dgm:t>
    </dgm:pt>
    <dgm:pt modelId="{6C51653D-1CE4-493F-8EE7-97A9B711206B}" type="parTrans" cxnId="{C0D2B747-412D-406C-B77C-3A6014C8AB53}">
      <dgm:prSet/>
      <dgm:spPr/>
      <dgm:t>
        <a:bodyPr/>
        <a:lstStyle/>
        <a:p>
          <a:endParaRPr lang="es-ES"/>
        </a:p>
      </dgm:t>
    </dgm:pt>
    <dgm:pt modelId="{BE7C4CB6-0189-4F92-8A0A-4341AAE71A9E}" type="sibTrans" cxnId="{C0D2B747-412D-406C-B77C-3A6014C8AB53}">
      <dgm:prSet/>
      <dgm:spPr/>
      <dgm:t>
        <a:bodyPr/>
        <a:lstStyle/>
        <a:p>
          <a:endParaRPr lang="es-ES"/>
        </a:p>
      </dgm:t>
    </dgm:pt>
    <dgm:pt modelId="{74E1B841-BF37-4C7A-8B19-A5F914947ABA}">
      <dgm:prSet phldrT="[Text]"/>
      <dgm:spPr/>
      <dgm:t>
        <a:bodyPr/>
        <a:lstStyle/>
        <a:p>
          <a:r>
            <a:rPr lang="es-ES" dirty="0" smtClean="0"/>
            <a:t>El concepto y las características de </a:t>
          </a:r>
          <a:r>
            <a:rPr lang="es-ES" dirty="0" err="1" smtClean="0"/>
            <a:t>Mipymes</a:t>
          </a:r>
          <a:r>
            <a:rPr lang="es-ES" dirty="0" smtClean="0"/>
            <a:t> </a:t>
          </a:r>
          <a:r>
            <a:rPr lang="es-ES" dirty="0" err="1" smtClean="0"/>
            <a:t>varÍa</a:t>
          </a:r>
          <a:r>
            <a:rPr lang="es-ES" dirty="0" smtClean="0"/>
            <a:t> dentro de la región, por lo que se procede a evaluar desde la definición legal ecuatoriana.</a:t>
          </a:r>
          <a:endParaRPr lang="es-ES" dirty="0"/>
        </a:p>
      </dgm:t>
    </dgm:pt>
    <dgm:pt modelId="{7E685977-6F23-4D75-8E66-7FFB710EE21D}" type="parTrans" cxnId="{33129292-B465-449A-B1E0-30855CB49E29}">
      <dgm:prSet/>
      <dgm:spPr/>
      <dgm:t>
        <a:bodyPr/>
        <a:lstStyle/>
        <a:p>
          <a:endParaRPr lang="es-ES"/>
        </a:p>
      </dgm:t>
    </dgm:pt>
    <dgm:pt modelId="{20C05F6D-B812-4482-BE05-1E44E2EC2EEA}" type="sibTrans" cxnId="{33129292-B465-449A-B1E0-30855CB49E29}">
      <dgm:prSet/>
      <dgm:spPr/>
      <dgm:t>
        <a:bodyPr/>
        <a:lstStyle/>
        <a:p>
          <a:endParaRPr lang="es-ES"/>
        </a:p>
      </dgm:t>
    </dgm:pt>
    <dgm:pt modelId="{296509FD-932F-4987-9B00-89D47D6E23A7}">
      <dgm:prSet phldrT="[Text]"/>
      <dgm:spPr/>
      <dgm:t>
        <a:bodyPr/>
        <a:lstStyle/>
        <a:p>
          <a:r>
            <a:rPr lang="es-ES" dirty="0" smtClean="0"/>
            <a:t>Instituto Nacional de Contratación Pública</a:t>
          </a:r>
          <a:endParaRPr lang="es-ES" dirty="0"/>
        </a:p>
      </dgm:t>
    </dgm:pt>
    <dgm:pt modelId="{398D6B73-DB20-48ED-8390-C2DC656E42B6}" type="parTrans" cxnId="{BEDCD014-6A6D-4A4D-9721-7DE0B34DCE57}">
      <dgm:prSet/>
      <dgm:spPr/>
      <dgm:t>
        <a:bodyPr/>
        <a:lstStyle/>
        <a:p>
          <a:endParaRPr lang="es-ES"/>
        </a:p>
      </dgm:t>
    </dgm:pt>
    <dgm:pt modelId="{2A18BDB3-26BA-4E58-9223-F1C60B26B3D9}" type="sibTrans" cxnId="{BEDCD014-6A6D-4A4D-9721-7DE0B34DCE57}">
      <dgm:prSet/>
      <dgm:spPr/>
      <dgm:t>
        <a:bodyPr/>
        <a:lstStyle/>
        <a:p>
          <a:endParaRPr lang="es-ES"/>
        </a:p>
      </dgm:t>
    </dgm:pt>
    <dgm:pt modelId="{031A0165-C71B-448D-8E43-32FA4D1161A5}">
      <dgm:prSet phldrT="[Text]"/>
      <dgm:spPr/>
      <dgm:t>
        <a:bodyPr/>
        <a:lstStyle/>
        <a:p>
          <a:r>
            <a:rPr lang="es-ES" dirty="0" smtClean="0"/>
            <a:t>Ley Orgánica del SNCP favorece a las Mipymes en las contrataciones tipo:</a:t>
          </a:r>
          <a:endParaRPr lang="es-ES" dirty="0"/>
        </a:p>
      </dgm:t>
    </dgm:pt>
    <dgm:pt modelId="{14A1D372-65F6-418C-A4DA-6DF88E366D52}" type="parTrans" cxnId="{3A05C425-84BB-47AA-A828-91FF30A25CD5}">
      <dgm:prSet/>
      <dgm:spPr/>
      <dgm:t>
        <a:bodyPr/>
        <a:lstStyle/>
        <a:p>
          <a:endParaRPr lang="es-ES"/>
        </a:p>
      </dgm:t>
    </dgm:pt>
    <dgm:pt modelId="{BC7418F3-94BC-431F-914E-64CCFE22CCB8}" type="sibTrans" cxnId="{3A05C425-84BB-47AA-A828-91FF30A25CD5}">
      <dgm:prSet/>
      <dgm:spPr/>
      <dgm:t>
        <a:bodyPr/>
        <a:lstStyle/>
        <a:p>
          <a:endParaRPr lang="es-ES"/>
        </a:p>
      </dgm:t>
    </dgm:pt>
    <dgm:pt modelId="{BE760705-E97B-47FE-B899-B56EF477021F}">
      <dgm:prSet phldrT="[Text]"/>
      <dgm:spPr/>
      <dgm:t>
        <a:bodyPr/>
        <a:lstStyle/>
        <a:p>
          <a:r>
            <a:rPr lang="es-ES" dirty="0" smtClean="0"/>
            <a:t>Ferias Inclusivas</a:t>
          </a:r>
          <a:endParaRPr lang="es-ES" dirty="0"/>
        </a:p>
      </dgm:t>
    </dgm:pt>
    <dgm:pt modelId="{710BC339-8C6C-479C-9C7F-52549CE4FB3D}" type="parTrans" cxnId="{35BDAA7B-9BE2-4708-B175-F3C548F74A60}">
      <dgm:prSet/>
      <dgm:spPr/>
      <dgm:t>
        <a:bodyPr/>
        <a:lstStyle/>
        <a:p>
          <a:endParaRPr lang="es-MX"/>
        </a:p>
      </dgm:t>
    </dgm:pt>
    <dgm:pt modelId="{734B87C6-95C6-4AFF-BB30-2AFD80D0941C}" type="sibTrans" cxnId="{35BDAA7B-9BE2-4708-B175-F3C548F74A60}">
      <dgm:prSet/>
      <dgm:spPr/>
      <dgm:t>
        <a:bodyPr/>
        <a:lstStyle/>
        <a:p>
          <a:endParaRPr lang="es-MX"/>
        </a:p>
      </dgm:t>
    </dgm:pt>
    <dgm:pt modelId="{39C818D1-E8EF-42A8-97F1-A790CF0AE234}">
      <dgm:prSet phldrT="[Text]"/>
      <dgm:spPr/>
      <dgm:t>
        <a:bodyPr/>
        <a:lstStyle/>
        <a:p>
          <a:r>
            <a:rPr lang="es-ES" dirty="0" smtClean="0"/>
            <a:t>Catálogo Electrónico</a:t>
          </a:r>
          <a:endParaRPr lang="es-ES" dirty="0"/>
        </a:p>
      </dgm:t>
    </dgm:pt>
    <dgm:pt modelId="{3C4F5464-D3B5-425A-BA00-5B3009004869}" type="parTrans" cxnId="{D2351AF5-99E3-4E37-A784-3A0C22027620}">
      <dgm:prSet/>
      <dgm:spPr/>
      <dgm:t>
        <a:bodyPr/>
        <a:lstStyle/>
        <a:p>
          <a:endParaRPr lang="es-MX"/>
        </a:p>
      </dgm:t>
    </dgm:pt>
    <dgm:pt modelId="{96EDE204-48CD-4DEF-B9D4-9E0FA6FFF64F}" type="sibTrans" cxnId="{D2351AF5-99E3-4E37-A784-3A0C22027620}">
      <dgm:prSet/>
      <dgm:spPr/>
      <dgm:t>
        <a:bodyPr/>
        <a:lstStyle/>
        <a:p>
          <a:endParaRPr lang="es-MX"/>
        </a:p>
      </dgm:t>
    </dgm:pt>
    <dgm:pt modelId="{45259DD1-CF04-438D-8226-5DEDE0B3B3F3}">
      <dgm:prSet phldrT="[Text]"/>
      <dgm:spPr/>
      <dgm:t>
        <a:bodyPr/>
        <a:lstStyle/>
        <a:p>
          <a:r>
            <a:rPr lang="es-ES" dirty="0" smtClean="0"/>
            <a:t>Menor Cuantía</a:t>
          </a:r>
          <a:endParaRPr lang="es-ES" dirty="0"/>
        </a:p>
      </dgm:t>
    </dgm:pt>
    <dgm:pt modelId="{3FC19504-7A81-4743-BCB4-32537B82B9A6}" type="parTrans" cxnId="{D5AD8344-0029-42A6-BCEA-2AE606D508C9}">
      <dgm:prSet/>
      <dgm:spPr/>
      <dgm:t>
        <a:bodyPr/>
        <a:lstStyle/>
        <a:p>
          <a:endParaRPr lang="es-MX"/>
        </a:p>
      </dgm:t>
    </dgm:pt>
    <dgm:pt modelId="{D6910717-784C-470B-814A-7094E72DE853}" type="sibTrans" cxnId="{D5AD8344-0029-42A6-BCEA-2AE606D508C9}">
      <dgm:prSet/>
      <dgm:spPr/>
      <dgm:t>
        <a:bodyPr/>
        <a:lstStyle/>
        <a:p>
          <a:endParaRPr lang="es-MX"/>
        </a:p>
      </dgm:t>
    </dgm:pt>
    <dgm:pt modelId="{85D329FC-128B-4F20-990F-97D9479138E1}">
      <dgm:prSet phldrT="[Text]"/>
      <dgm:spPr/>
      <dgm:t>
        <a:bodyPr/>
        <a:lstStyle/>
        <a:p>
          <a:r>
            <a:rPr lang="es-ES" dirty="0" smtClean="0"/>
            <a:t>Consejo Sectorial de la Producción se centra en la creación e impulso de las </a:t>
          </a:r>
          <a:r>
            <a:rPr lang="es-ES" dirty="0" err="1" smtClean="0"/>
            <a:t>Mipymes</a:t>
          </a:r>
          <a:r>
            <a:rPr lang="es-ES" dirty="0" smtClean="0"/>
            <a:t>. MIPRO las define por tamaño  y ventas.</a:t>
          </a:r>
          <a:endParaRPr lang="es-ES" dirty="0"/>
        </a:p>
      </dgm:t>
    </dgm:pt>
    <dgm:pt modelId="{A622D161-0592-4841-BA7F-0F98D3394CF6}" type="parTrans" cxnId="{6FA904D3-9167-468F-95A3-7ECDF5B8C074}">
      <dgm:prSet/>
      <dgm:spPr/>
      <dgm:t>
        <a:bodyPr/>
        <a:lstStyle/>
        <a:p>
          <a:endParaRPr lang="es-MX"/>
        </a:p>
      </dgm:t>
    </dgm:pt>
    <dgm:pt modelId="{33D6FD6C-B2AC-482B-990E-D9D9E276BE94}" type="sibTrans" cxnId="{6FA904D3-9167-468F-95A3-7ECDF5B8C074}">
      <dgm:prSet/>
      <dgm:spPr/>
      <dgm:t>
        <a:bodyPr/>
        <a:lstStyle/>
        <a:p>
          <a:endParaRPr lang="es-MX"/>
        </a:p>
      </dgm:t>
    </dgm:pt>
    <dgm:pt modelId="{10A9780B-F628-4B48-878B-0CB6410D34DF}" type="pres">
      <dgm:prSet presAssocID="{4B221B46-9A97-4119-BD23-7F7A307934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8771E34-B82E-42DA-867C-61C32E635ACE}" type="pres">
      <dgm:prSet presAssocID="{10A0AC31-8583-4377-BE63-9961A9F4AA2D}" presName="comp" presStyleCnt="0"/>
      <dgm:spPr/>
    </dgm:pt>
    <dgm:pt modelId="{E348C212-44A4-4B1F-9249-95CCECCF42A1}" type="pres">
      <dgm:prSet presAssocID="{10A0AC31-8583-4377-BE63-9961A9F4AA2D}" presName="box" presStyleLbl="node1" presStyleIdx="0" presStyleCnt="2"/>
      <dgm:spPr/>
      <dgm:t>
        <a:bodyPr/>
        <a:lstStyle/>
        <a:p>
          <a:endParaRPr lang="es-ES"/>
        </a:p>
      </dgm:t>
    </dgm:pt>
    <dgm:pt modelId="{908832CC-4B78-4748-BE6A-A9F3F457A2F3}" type="pres">
      <dgm:prSet presAssocID="{10A0AC31-8583-4377-BE63-9961A9F4AA2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82C68FE-4B82-448F-A0CF-78922AB13A96}" type="pres">
      <dgm:prSet presAssocID="{10A0AC31-8583-4377-BE63-9961A9F4AA2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530C86-CC6C-4550-BFC9-C2429724A910}" type="pres">
      <dgm:prSet presAssocID="{BE7C4CB6-0189-4F92-8A0A-4341AAE71A9E}" presName="spacer" presStyleCnt="0"/>
      <dgm:spPr/>
    </dgm:pt>
    <dgm:pt modelId="{9ED3FDC6-D622-42D9-9BB2-AD7A9B809119}" type="pres">
      <dgm:prSet presAssocID="{296509FD-932F-4987-9B00-89D47D6E23A7}" presName="comp" presStyleCnt="0"/>
      <dgm:spPr/>
    </dgm:pt>
    <dgm:pt modelId="{F7579AFB-31F8-4214-B0D8-4604DDDA0CFB}" type="pres">
      <dgm:prSet presAssocID="{296509FD-932F-4987-9B00-89D47D6E23A7}" presName="box" presStyleLbl="node1" presStyleIdx="1" presStyleCnt="2"/>
      <dgm:spPr/>
      <dgm:t>
        <a:bodyPr/>
        <a:lstStyle/>
        <a:p>
          <a:endParaRPr lang="es-ES"/>
        </a:p>
      </dgm:t>
    </dgm:pt>
    <dgm:pt modelId="{EBDAB662-C35C-49C5-AA67-721E1F804178}" type="pres">
      <dgm:prSet presAssocID="{296509FD-932F-4987-9B00-89D47D6E23A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C8768E-6B0E-4E32-8D8A-E400A11C86D4}" type="pres">
      <dgm:prSet presAssocID="{296509FD-932F-4987-9B00-89D47D6E23A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5CC275-CD52-4B79-BCCF-308A489032A3}" type="presOf" srcId="{10A0AC31-8583-4377-BE63-9961A9F4AA2D}" destId="{E348C212-44A4-4B1F-9249-95CCECCF42A1}" srcOrd="0" destOrd="0" presId="urn:microsoft.com/office/officeart/2005/8/layout/vList4#1"/>
    <dgm:cxn modelId="{15A6AB99-1169-4C4E-888F-8D02AD71C111}" type="presOf" srcId="{85D329FC-128B-4F20-990F-97D9479138E1}" destId="{F82C68FE-4B82-448F-A0CF-78922AB13A96}" srcOrd="1" destOrd="2" presId="urn:microsoft.com/office/officeart/2005/8/layout/vList4#1"/>
    <dgm:cxn modelId="{8D2C0DD7-981C-4CDF-B0A4-B4696F1A8412}" type="presOf" srcId="{39C818D1-E8EF-42A8-97F1-A790CF0AE234}" destId="{B0C8768E-6B0E-4E32-8D8A-E400A11C86D4}" srcOrd="1" destOrd="3" presId="urn:microsoft.com/office/officeart/2005/8/layout/vList4#1"/>
    <dgm:cxn modelId="{3F641241-B751-46E6-B5DF-97E2F381BA0C}" type="presOf" srcId="{39C818D1-E8EF-42A8-97F1-A790CF0AE234}" destId="{F7579AFB-31F8-4214-B0D8-4604DDDA0CFB}" srcOrd="0" destOrd="3" presId="urn:microsoft.com/office/officeart/2005/8/layout/vList4#1"/>
    <dgm:cxn modelId="{54066C3B-11FF-4443-9901-9259BD0523F0}" type="presOf" srcId="{031A0165-C71B-448D-8E43-32FA4D1161A5}" destId="{B0C8768E-6B0E-4E32-8D8A-E400A11C86D4}" srcOrd="1" destOrd="1" presId="urn:microsoft.com/office/officeart/2005/8/layout/vList4#1"/>
    <dgm:cxn modelId="{D2351AF5-99E3-4E37-A784-3A0C22027620}" srcId="{031A0165-C71B-448D-8E43-32FA4D1161A5}" destId="{39C818D1-E8EF-42A8-97F1-A790CF0AE234}" srcOrd="1" destOrd="0" parTransId="{3C4F5464-D3B5-425A-BA00-5B3009004869}" sibTransId="{96EDE204-48CD-4DEF-B9D4-9E0FA6FFF64F}"/>
    <dgm:cxn modelId="{71CA0A2F-AA1C-4D46-99DC-D6A3B87F0673}" type="presOf" srcId="{296509FD-932F-4987-9B00-89D47D6E23A7}" destId="{F7579AFB-31F8-4214-B0D8-4604DDDA0CFB}" srcOrd="0" destOrd="0" presId="urn:microsoft.com/office/officeart/2005/8/layout/vList4#1"/>
    <dgm:cxn modelId="{3A05C425-84BB-47AA-A828-91FF30A25CD5}" srcId="{296509FD-932F-4987-9B00-89D47D6E23A7}" destId="{031A0165-C71B-448D-8E43-32FA4D1161A5}" srcOrd="0" destOrd="0" parTransId="{14A1D372-65F6-418C-A4DA-6DF88E366D52}" sibTransId="{BC7418F3-94BC-431F-914E-64CCFE22CCB8}"/>
    <dgm:cxn modelId="{D5C83E0F-5B29-479B-9CAC-AE8924F663B5}" type="presOf" srcId="{BE760705-E97B-47FE-B899-B56EF477021F}" destId="{B0C8768E-6B0E-4E32-8D8A-E400A11C86D4}" srcOrd="1" destOrd="2" presId="urn:microsoft.com/office/officeart/2005/8/layout/vList4#1"/>
    <dgm:cxn modelId="{60C0F425-F885-4ADE-8485-BF0199A8F461}" type="presOf" srcId="{74E1B841-BF37-4C7A-8B19-A5F914947ABA}" destId="{E348C212-44A4-4B1F-9249-95CCECCF42A1}" srcOrd="0" destOrd="1" presId="urn:microsoft.com/office/officeart/2005/8/layout/vList4#1"/>
    <dgm:cxn modelId="{EC991A12-387C-44D0-B151-7E9E65B0F299}" type="presOf" srcId="{296509FD-932F-4987-9B00-89D47D6E23A7}" destId="{B0C8768E-6B0E-4E32-8D8A-E400A11C86D4}" srcOrd="1" destOrd="0" presId="urn:microsoft.com/office/officeart/2005/8/layout/vList4#1"/>
    <dgm:cxn modelId="{2A997CFF-15A3-4DDA-9A11-8EE378819725}" type="presOf" srcId="{45259DD1-CF04-438D-8226-5DEDE0B3B3F3}" destId="{B0C8768E-6B0E-4E32-8D8A-E400A11C86D4}" srcOrd="1" destOrd="4" presId="urn:microsoft.com/office/officeart/2005/8/layout/vList4#1"/>
    <dgm:cxn modelId="{62B34614-0AD2-46D5-A6EF-D2673214F2A9}" type="presOf" srcId="{74E1B841-BF37-4C7A-8B19-A5F914947ABA}" destId="{F82C68FE-4B82-448F-A0CF-78922AB13A96}" srcOrd="1" destOrd="1" presId="urn:microsoft.com/office/officeart/2005/8/layout/vList4#1"/>
    <dgm:cxn modelId="{35BDAA7B-9BE2-4708-B175-F3C548F74A60}" srcId="{031A0165-C71B-448D-8E43-32FA4D1161A5}" destId="{BE760705-E97B-47FE-B899-B56EF477021F}" srcOrd="0" destOrd="0" parTransId="{710BC339-8C6C-479C-9C7F-52549CE4FB3D}" sibTransId="{734B87C6-95C6-4AFF-BB30-2AFD80D0941C}"/>
    <dgm:cxn modelId="{39F89181-B11E-45AE-9A97-21AB8DDAFB5A}" type="presOf" srcId="{45259DD1-CF04-438D-8226-5DEDE0B3B3F3}" destId="{F7579AFB-31F8-4214-B0D8-4604DDDA0CFB}" srcOrd="0" destOrd="4" presId="urn:microsoft.com/office/officeart/2005/8/layout/vList4#1"/>
    <dgm:cxn modelId="{3AF9CC50-91E9-4127-B5CE-0A1E27C7C8C4}" type="presOf" srcId="{BE760705-E97B-47FE-B899-B56EF477021F}" destId="{F7579AFB-31F8-4214-B0D8-4604DDDA0CFB}" srcOrd="0" destOrd="2" presId="urn:microsoft.com/office/officeart/2005/8/layout/vList4#1"/>
    <dgm:cxn modelId="{6FA904D3-9167-468F-95A3-7ECDF5B8C074}" srcId="{10A0AC31-8583-4377-BE63-9961A9F4AA2D}" destId="{85D329FC-128B-4F20-990F-97D9479138E1}" srcOrd="1" destOrd="0" parTransId="{A622D161-0592-4841-BA7F-0F98D3394CF6}" sibTransId="{33D6FD6C-B2AC-482B-990E-D9D9E276BE94}"/>
    <dgm:cxn modelId="{33129292-B465-449A-B1E0-30855CB49E29}" srcId="{10A0AC31-8583-4377-BE63-9961A9F4AA2D}" destId="{74E1B841-BF37-4C7A-8B19-A5F914947ABA}" srcOrd="0" destOrd="0" parTransId="{7E685977-6F23-4D75-8E66-7FFB710EE21D}" sibTransId="{20C05F6D-B812-4482-BE05-1E44E2EC2EEA}"/>
    <dgm:cxn modelId="{AA1C2441-A8B3-4C54-8344-40F86FCD577B}" type="presOf" srcId="{4B221B46-9A97-4119-BD23-7F7A30793479}" destId="{10A9780B-F628-4B48-878B-0CB6410D34DF}" srcOrd="0" destOrd="0" presId="urn:microsoft.com/office/officeart/2005/8/layout/vList4#1"/>
    <dgm:cxn modelId="{FF64F96F-A5EE-4B25-862B-2692960E8008}" type="presOf" srcId="{85D329FC-128B-4F20-990F-97D9479138E1}" destId="{E348C212-44A4-4B1F-9249-95CCECCF42A1}" srcOrd="0" destOrd="2" presId="urn:microsoft.com/office/officeart/2005/8/layout/vList4#1"/>
    <dgm:cxn modelId="{BEDCD014-6A6D-4A4D-9721-7DE0B34DCE57}" srcId="{4B221B46-9A97-4119-BD23-7F7A30793479}" destId="{296509FD-932F-4987-9B00-89D47D6E23A7}" srcOrd="1" destOrd="0" parTransId="{398D6B73-DB20-48ED-8390-C2DC656E42B6}" sibTransId="{2A18BDB3-26BA-4E58-9223-F1C60B26B3D9}"/>
    <dgm:cxn modelId="{FEF0A13A-858F-4723-A4A3-CB6A1ADFEC87}" type="presOf" srcId="{031A0165-C71B-448D-8E43-32FA4D1161A5}" destId="{F7579AFB-31F8-4214-B0D8-4604DDDA0CFB}" srcOrd="0" destOrd="1" presId="urn:microsoft.com/office/officeart/2005/8/layout/vList4#1"/>
    <dgm:cxn modelId="{739B386D-7881-482E-8B63-6B35DC50AFDD}" type="presOf" srcId="{10A0AC31-8583-4377-BE63-9961A9F4AA2D}" destId="{F82C68FE-4B82-448F-A0CF-78922AB13A96}" srcOrd="1" destOrd="0" presId="urn:microsoft.com/office/officeart/2005/8/layout/vList4#1"/>
    <dgm:cxn modelId="{C0D2B747-412D-406C-B77C-3A6014C8AB53}" srcId="{4B221B46-9A97-4119-BD23-7F7A30793479}" destId="{10A0AC31-8583-4377-BE63-9961A9F4AA2D}" srcOrd="0" destOrd="0" parTransId="{6C51653D-1CE4-493F-8EE7-97A9B711206B}" sibTransId="{BE7C4CB6-0189-4F92-8A0A-4341AAE71A9E}"/>
    <dgm:cxn modelId="{D5AD8344-0029-42A6-BCEA-2AE606D508C9}" srcId="{031A0165-C71B-448D-8E43-32FA4D1161A5}" destId="{45259DD1-CF04-438D-8226-5DEDE0B3B3F3}" srcOrd="2" destOrd="0" parTransId="{3FC19504-7A81-4743-BCB4-32537B82B9A6}" sibTransId="{D6910717-784C-470B-814A-7094E72DE853}"/>
    <dgm:cxn modelId="{36930BDE-9D64-452B-9316-03D968C94414}" type="presParOf" srcId="{10A9780B-F628-4B48-878B-0CB6410D34DF}" destId="{E8771E34-B82E-42DA-867C-61C32E635ACE}" srcOrd="0" destOrd="0" presId="urn:microsoft.com/office/officeart/2005/8/layout/vList4#1"/>
    <dgm:cxn modelId="{F1022EB6-DFA3-4A29-A4FD-1B67C8C5226C}" type="presParOf" srcId="{E8771E34-B82E-42DA-867C-61C32E635ACE}" destId="{E348C212-44A4-4B1F-9249-95CCECCF42A1}" srcOrd="0" destOrd="0" presId="urn:microsoft.com/office/officeart/2005/8/layout/vList4#1"/>
    <dgm:cxn modelId="{30BD023F-6D72-439A-ADE5-26A93DD51C44}" type="presParOf" srcId="{E8771E34-B82E-42DA-867C-61C32E635ACE}" destId="{908832CC-4B78-4748-BE6A-A9F3F457A2F3}" srcOrd="1" destOrd="0" presId="urn:microsoft.com/office/officeart/2005/8/layout/vList4#1"/>
    <dgm:cxn modelId="{FF1A2355-1591-412E-86CD-6F9E7BE81D6B}" type="presParOf" srcId="{E8771E34-B82E-42DA-867C-61C32E635ACE}" destId="{F82C68FE-4B82-448F-A0CF-78922AB13A96}" srcOrd="2" destOrd="0" presId="urn:microsoft.com/office/officeart/2005/8/layout/vList4#1"/>
    <dgm:cxn modelId="{DF7B3A34-35D9-4E9E-A12C-EB8832CE00CB}" type="presParOf" srcId="{10A9780B-F628-4B48-878B-0CB6410D34DF}" destId="{2F530C86-CC6C-4550-BFC9-C2429724A910}" srcOrd="1" destOrd="0" presId="urn:microsoft.com/office/officeart/2005/8/layout/vList4#1"/>
    <dgm:cxn modelId="{3D98D477-890C-4725-874E-0CBE7A2EC241}" type="presParOf" srcId="{10A9780B-F628-4B48-878B-0CB6410D34DF}" destId="{9ED3FDC6-D622-42D9-9BB2-AD7A9B809119}" srcOrd="2" destOrd="0" presId="urn:microsoft.com/office/officeart/2005/8/layout/vList4#1"/>
    <dgm:cxn modelId="{EFC1AF6B-E4EA-41FC-A302-9B0449B51725}" type="presParOf" srcId="{9ED3FDC6-D622-42D9-9BB2-AD7A9B809119}" destId="{F7579AFB-31F8-4214-B0D8-4604DDDA0CFB}" srcOrd="0" destOrd="0" presId="urn:microsoft.com/office/officeart/2005/8/layout/vList4#1"/>
    <dgm:cxn modelId="{AF7D634C-F0A1-414D-9198-36A0A751BD68}" type="presParOf" srcId="{9ED3FDC6-D622-42D9-9BB2-AD7A9B809119}" destId="{EBDAB662-C35C-49C5-AA67-721E1F804178}" srcOrd="1" destOrd="0" presId="urn:microsoft.com/office/officeart/2005/8/layout/vList4#1"/>
    <dgm:cxn modelId="{70FE3151-0175-4A1E-96FE-4FDD3E0273C1}" type="presParOf" srcId="{9ED3FDC6-D622-42D9-9BB2-AD7A9B809119}" destId="{B0C8768E-6B0E-4E32-8D8A-E400A11C86D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037B-D988-487C-BD94-B341B7BA1D61}">
      <dsp:nvSpPr>
        <dsp:cNvPr id="0" name=""/>
        <dsp:cNvSpPr/>
      </dsp:nvSpPr>
      <dsp:spPr>
        <a:xfrm rot="16200000">
          <a:off x="1383242" y="-1379014"/>
          <a:ext cx="1566856" cy="43248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Normativa:</a:t>
          </a:r>
          <a:endParaRPr lang="es-E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Creada en 2008 bajo la LOSCP.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Como parte de sus principios busca la incorporación de las Mipymes como actores de desarrollo.</a:t>
          </a:r>
          <a:endParaRPr lang="es-ES" sz="1400" kern="1200" dirty="0"/>
        </a:p>
      </dsp:txBody>
      <dsp:txXfrm rot="5400000">
        <a:off x="4227" y="313372"/>
        <a:ext cx="4324886" cy="94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C212-44A4-4B1F-9249-95CCECCF42A1}">
      <dsp:nvSpPr>
        <dsp:cNvPr id="0" name=""/>
        <dsp:cNvSpPr/>
      </dsp:nvSpPr>
      <dsp:spPr>
        <a:xfrm>
          <a:off x="0" y="0"/>
          <a:ext cx="8229599" cy="2350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Normativa:</a:t>
          </a:r>
          <a:endParaRPr lang="es-E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El concepto y las características de </a:t>
          </a:r>
          <a:r>
            <a:rPr lang="es-ES" sz="1900" kern="1200" dirty="0" err="1" smtClean="0"/>
            <a:t>Mipymes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varÍa</a:t>
          </a:r>
          <a:r>
            <a:rPr lang="es-ES" sz="1900" kern="1200" dirty="0" smtClean="0"/>
            <a:t> dentro de la región, por lo que se procede a evaluar desde la definición legal ecuatoriana.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Consejo Sectorial de la Producción se centra en la creación e impulso de las </a:t>
          </a:r>
          <a:r>
            <a:rPr lang="es-ES" sz="1900" kern="1200" dirty="0" err="1" smtClean="0"/>
            <a:t>Mipymes</a:t>
          </a:r>
          <a:r>
            <a:rPr lang="es-ES" sz="1900" kern="1200" dirty="0" smtClean="0"/>
            <a:t>. MIPRO las define por tamaño  y ventas.</a:t>
          </a:r>
          <a:endParaRPr lang="es-ES" sz="1900" kern="1200" dirty="0"/>
        </a:p>
      </dsp:txBody>
      <dsp:txXfrm>
        <a:off x="1880963" y="0"/>
        <a:ext cx="6348636" cy="2350437"/>
      </dsp:txXfrm>
    </dsp:sp>
    <dsp:sp modelId="{908832CC-4B78-4748-BE6A-A9F3F457A2F3}">
      <dsp:nvSpPr>
        <dsp:cNvPr id="0" name=""/>
        <dsp:cNvSpPr/>
      </dsp:nvSpPr>
      <dsp:spPr>
        <a:xfrm>
          <a:off x="235043" y="235043"/>
          <a:ext cx="1645919" cy="18803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9AFB-31F8-4214-B0D8-4604DDDA0CFB}">
      <dsp:nvSpPr>
        <dsp:cNvPr id="0" name=""/>
        <dsp:cNvSpPr/>
      </dsp:nvSpPr>
      <dsp:spPr>
        <a:xfrm>
          <a:off x="0" y="2585481"/>
          <a:ext cx="8229599" cy="2350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Instituto Nacional de Contratación Pública</a:t>
          </a:r>
          <a:endParaRPr lang="es-E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Ley Orgánica del SNCP favorece a las Mipymes en las contrataciones tipo: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Ferias Inclusivas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Catálogo Electrónico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Menor Cuantía</a:t>
          </a:r>
          <a:endParaRPr lang="es-ES" sz="1900" kern="1200" dirty="0"/>
        </a:p>
      </dsp:txBody>
      <dsp:txXfrm>
        <a:off x="1880963" y="2585481"/>
        <a:ext cx="6348636" cy="2350437"/>
      </dsp:txXfrm>
    </dsp:sp>
    <dsp:sp modelId="{EBDAB662-C35C-49C5-AA67-721E1F804178}">
      <dsp:nvSpPr>
        <dsp:cNvPr id="0" name=""/>
        <dsp:cNvSpPr/>
      </dsp:nvSpPr>
      <dsp:spPr>
        <a:xfrm>
          <a:off x="235043" y="2820525"/>
          <a:ext cx="1645919" cy="18803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1960-81AB-43EE-98D3-55B5E9CEBBA6}" type="datetimeFigureOut">
              <a:rPr lang="es-MX" smtClean="0"/>
              <a:t>13/09/2012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7623-ED58-4DC7-ABC2-1592E45C7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0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623-ED58-4DC7-ABC2-1592E45C7BA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23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DB3B60-E1C6-4B7C-98D0-10C5B5A1D264}" type="datetimeFigureOut">
              <a:rPr lang="es-ES" smtClean="0"/>
              <a:t>13/09/2012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936723-EE7B-46F3-8039-8A023B6E2A65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3734544"/>
            <a:ext cx="6858000" cy="990600"/>
          </a:xfrm>
        </p:spPr>
        <p:txBody>
          <a:bodyPr>
            <a:noAutofit/>
          </a:bodyPr>
          <a:lstStyle/>
          <a:p>
            <a:r>
              <a:rPr lang="es-EC" sz="1800" dirty="0"/>
              <a:t>Fortaleciendo los sistemas de compras en América Latina y el Caribe a través del uso de las herramientas de las Tecnologías de Información  y la Comunicación (TIC) y la promoción de la participación de las micro, pequeñas y medianas empresas (</a:t>
            </a:r>
            <a:r>
              <a:rPr lang="es-EC" sz="1800" dirty="0" err="1"/>
              <a:t>Mipymes</a:t>
            </a:r>
            <a:r>
              <a:rPr lang="es-EC" sz="1800" dirty="0" smtClean="0"/>
              <a:t>)</a:t>
            </a:r>
            <a:endParaRPr lang="es-E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Roberto F. Salazar-Córdova</a:t>
            </a:r>
          </a:p>
          <a:p>
            <a:pPr algn="r"/>
            <a:r>
              <a:rPr lang="es-ES" sz="1600" dirty="0" err="1" smtClean="0"/>
              <a:t>Hexagon</a:t>
            </a:r>
            <a:r>
              <a:rPr lang="es-ES" sz="1600" dirty="0" smtClean="0"/>
              <a:t> </a:t>
            </a:r>
            <a:r>
              <a:rPr lang="es-ES" sz="1600" dirty="0" err="1" smtClean="0"/>
              <a:t>Group</a:t>
            </a:r>
            <a:r>
              <a:rPr lang="es-ES" sz="1600" dirty="0" smtClean="0"/>
              <a:t>/PUCE/Universidad San Martín</a:t>
            </a:r>
            <a:endParaRPr lang="es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3019468" y="2348880"/>
            <a:ext cx="3115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C00000"/>
                </a:solidFill>
              </a:rPr>
              <a:t>IDRC</a:t>
            </a:r>
          </a:p>
          <a:p>
            <a:pPr algn="ctr"/>
            <a:r>
              <a:rPr lang="es-EC" sz="2000" dirty="0" smtClean="0">
                <a:solidFill>
                  <a:srgbClr val="0070C0"/>
                </a:solidFill>
              </a:rPr>
              <a:t>Proyecto </a:t>
            </a:r>
            <a:r>
              <a:rPr lang="es-EC" sz="2000" dirty="0">
                <a:solidFill>
                  <a:srgbClr val="0070C0"/>
                </a:solidFill>
              </a:rPr>
              <a:t>Nº </a:t>
            </a:r>
            <a:r>
              <a:rPr lang="es-EC" sz="2000" dirty="0" smtClean="0">
                <a:solidFill>
                  <a:srgbClr val="0070C0"/>
                </a:solidFill>
              </a:rPr>
              <a:t>105243-001</a:t>
            </a:r>
          </a:p>
          <a:p>
            <a:pPr algn="ctr"/>
            <a:r>
              <a:rPr lang="es-EC" sz="2000" b="1" dirty="0" smtClean="0">
                <a:solidFill>
                  <a:srgbClr val="C00000"/>
                </a:solidFill>
              </a:rPr>
              <a:t>UNIVERSIDAD SAN MARTÍN</a:t>
            </a:r>
            <a:endParaRPr lang="es-MX" sz="20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8499" y="908720"/>
            <a:ext cx="781342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ECUADOR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</a:rPr>
              <a:t>MYPIMES Y COMPRA PÚBLICA</a:t>
            </a:r>
            <a:endParaRPr lang="es-MX" sz="3200" dirty="0" smtClean="0">
              <a:solidFill>
                <a:srgbClr val="C00000"/>
              </a:solidFill>
            </a:endParaRPr>
          </a:p>
          <a:p>
            <a:pPr algn="ctr"/>
            <a:r>
              <a:rPr lang="es-MX" dirty="0" smtClean="0"/>
              <a:t>UNA REVISION DE </a:t>
            </a:r>
            <a:r>
              <a:rPr lang="es-MX" dirty="0" smtClean="0"/>
              <a:t>SU COMPETITIVIDAD EN EL MERCADO DE COMPRAS PÚBLICAS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INSTITUCIONALIDAD Y OPORTUNIDAD:</a:t>
            </a:r>
            <a:br>
              <a:rPr lang="es-EC" dirty="0" smtClean="0"/>
            </a:br>
            <a:r>
              <a:rPr lang="es-EC" dirty="0" smtClean="0"/>
              <a:t>Las </a:t>
            </a:r>
            <a:r>
              <a:rPr lang="es-EC" dirty="0" smtClean="0"/>
              <a:t>Mipymes y la Contratación Pública en Ecuador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4539435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Ecuador: </a:t>
            </a:r>
            <a:br>
              <a:rPr lang="es-ES" dirty="0" smtClean="0"/>
            </a:br>
            <a:r>
              <a:rPr lang="es-ES" sz="2700" dirty="0" smtClean="0"/>
              <a:t>ANALISIS DE BRECHAS: % MIPYMES y % ADJUDICACIONES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Mipymes en el Ecuador: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TIC`s</a:t>
            </a:r>
            <a:r>
              <a:rPr lang="es-ES" dirty="0" smtClean="0"/>
              <a:t> para Mipymes:</a:t>
            </a:r>
          </a:p>
          <a:p>
            <a:pPr lvl="1"/>
            <a:r>
              <a:rPr lang="es-ES" dirty="0" smtClean="0"/>
              <a:t>Los datos nos corroboran que la inclusión o utilización de las tecnologías de la información es baja en las Mipymes (por debajo del 1% para compras vía WEB), lo que se convierte en una limitación de mencionado grupo de empresas, para la eficiente implementación del </a:t>
            </a:r>
            <a:r>
              <a:rPr lang="es-ES" dirty="0" smtClean="0"/>
              <a:t>sistema de preferencias (en términos positivos; más allá de lo normativo, que ya existe).</a:t>
            </a:r>
            <a:endParaRPr lang="es-E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3" y="1714489"/>
          <a:ext cx="3214709" cy="1945926"/>
        </p:xfrm>
        <a:graphic>
          <a:graphicData uri="http://schemas.openxmlformats.org/drawingml/2006/table">
            <a:tbl>
              <a:tblPr/>
              <a:tblGrid>
                <a:gridCol w="1079607"/>
                <a:gridCol w="1063533"/>
                <a:gridCol w="1071569"/>
              </a:tblGrid>
              <a:tr h="29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Compañías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Número Nº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Porcentaje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Medianas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3.754,00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8,46%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Pequeñas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12.383,00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27,89%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Micro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26.659,00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60,05%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42.796,00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96,40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143372" y="1571612"/>
          <a:ext cx="457203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ECUADOR: </a:t>
            </a:r>
            <a:br>
              <a:rPr lang="es-MX" dirty="0" smtClean="0"/>
            </a:br>
            <a:r>
              <a:rPr lang="es-MX" dirty="0" smtClean="0"/>
              <a:t>VISION DE CONJUNTO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89394"/>
            <a:ext cx="7200528" cy="51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sz="3600" b="1" dirty="0" smtClean="0"/>
              <a:t>Entrevistas, Pistas, Propuestas Sectoriales…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(y Análisis Propio Según Censo </a:t>
            </a:r>
            <a:r>
              <a:rPr lang="es-EC" dirty="0" smtClean="0"/>
              <a:t>Económico </a:t>
            </a:r>
            <a:r>
              <a:rPr lang="es-EC" dirty="0" smtClean="0"/>
              <a:t>2010)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 ha realizado el análisis </a:t>
            </a:r>
            <a:r>
              <a:rPr lang="es-ES" dirty="0" smtClean="0"/>
              <a:t>de perspectivas con </a:t>
            </a:r>
            <a:r>
              <a:rPr lang="es-ES" dirty="0" smtClean="0"/>
              <a:t>13 variables del Censo 2010 para las Grandes, Medianas, Pequeñas y Micro Empresas, en donde algunos puntos relevantes son:</a:t>
            </a:r>
          </a:p>
          <a:p>
            <a:endParaRPr lang="es-ES" dirty="0" smtClean="0"/>
          </a:p>
          <a:p>
            <a:pPr lvl="1"/>
            <a:r>
              <a:rPr lang="es-ES" dirty="0"/>
              <a:t>Solo el 1% de las empresas en general venden al gobierno.</a:t>
            </a:r>
          </a:p>
          <a:p>
            <a:pPr lvl="1"/>
            <a:r>
              <a:rPr lang="es-ES" dirty="0"/>
              <a:t>Las Microempresas presentan mayor porcentaje de establecimientos sin RUC.</a:t>
            </a:r>
          </a:p>
          <a:p>
            <a:pPr lvl="1"/>
            <a:r>
              <a:rPr lang="es-ES" dirty="0"/>
              <a:t>La mayor parte de las </a:t>
            </a:r>
            <a:r>
              <a:rPr lang="es-ES" dirty="0" err="1"/>
              <a:t>Mipymes</a:t>
            </a:r>
            <a:r>
              <a:rPr lang="es-ES" dirty="0"/>
              <a:t> venden al por menor.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empresas grandes en un 95% utilizan internet, mientras que en las micro apenas un 24% lo hacen.</a:t>
            </a:r>
          </a:p>
          <a:p>
            <a:pPr lvl="1"/>
            <a:r>
              <a:rPr lang="es-ES" dirty="0" smtClean="0"/>
              <a:t>Existen </a:t>
            </a:r>
            <a:r>
              <a:rPr lang="es-ES" dirty="0" smtClean="0"/>
              <a:t>un 10% de empresarios artesanales.</a:t>
            </a:r>
          </a:p>
          <a:p>
            <a:pPr lvl="1"/>
            <a:r>
              <a:rPr lang="es-ES" dirty="0" smtClean="0"/>
              <a:t>El 58% de los propietarios arriendan el local.</a:t>
            </a:r>
          </a:p>
          <a:p>
            <a:pPr lvl="1"/>
            <a:r>
              <a:rPr lang="es-ES" dirty="0" smtClean="0"/>
              <a:t>Las </a:t>
            </a:r>
            <a:r>
              <a:rPr lang="es-ES" dirty="0" smtClean="0"/>
              <a:t>empresas grandes y medianas, en su mayoría, no solicitan financiamiento , mientras que el 47% de las micro empresas si lo requieren</a:t>
            </a:r>
            <a:r>
              <a:rPr lang="es-ES" dirty="0" smtClean="0"/>
              <a:t>. Hay una barrera financiera real.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4087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/>
              <a:t>RELACIÓN DE NÚMERO (</a:t>
            </a:r>
            <a:r>
              <a:rPr lang="es-MX" sz="2400" dirty="0" smtClean="0">
                <a:solidFill>
                  <a:srgbClr val="FFC000"/>
                </a:solidFill>
              </a:rPr>
              <a:t>RATIO</a:t>
            </a:r>
            <a:r>
              <a:rPr lang="es-MX" sz="2400" dirty="0" smtClean="0"/>
              <a:t>) ENTRE EMPRESAS </a:t>
            </a:r>
            <a:br>
              <a:rPr lang="es-MX" sz="2400" dirty="0" smtClean="0"/>
            </a:br>
            <a:r>
              <a:rPr lang="es-MX" sz="2400" dirty="0" smtClean="0"/>
              <a:t>QUE </a:t>
            </a:r>
            <a:r>
              <a:rPr lang="es-MX" sz="2400" dirty="0" smtClean="0">
                <a:solidFill>
                  <a:srgbClr val="FFC000"/>
                </a:solidFill>
              </a:rPr>
              <a:t>SI</a:t>
            </a:r>
            <a:r>
              <a:rPr lang="es-MX" sz="2400" dirty="0" smtClean="0"/>
              <a:t> USAN POR SOBRE LAS QUE </a:t>
            </a:r>
            <a:r>
              <a:rPr lang="es-MX" sz="2400" dirty="0" smtClean="0">
                <a:solidFill>
                  <a:srgbClr val="FFC000"/>
                </a:solidFill>
              </a:rPr>
              <a:t>NO</a:t>
            </a:r>
            <a:r>
              <a:rPr lang="es-MX" sz="2400" dirty="0" smtClean="0"/>
              <a:t> USAN </a:t>
            </a:r>
            <a:r>
              <a:rPr lang="es-MX" sz="2400" dirty="0" smtClean="0">
                <a:solidFill>
                  <a:srgbClr val="FFC000"/>
                </a:solidFill>
              </a:rPr>
              <a:t>INTERNET</a:t>
            </a:r>
            <a:r>
              <a:rPr lang="es-MX" sz="2400" dirty="0" smtClean="0"/>
              <a:t> </a:t>
            </a:r>
            <a:br>
              <a:rPr lang="es-MX" sz="2400" dirty="0" smtClean="0"/>
            </a:br>
            <a:r>
              <a:rPr lang="es-MX" sz="2000" dirty="0" smtClean="0"/>
              <a:t>(POR TAMAÑO DE EMPRESAS CUYO CLIENTE PRINCIPAL ES UN ENTE PUBLICO)</a:t>
            </a:r>
            <a:br>
              <a:rPr lang="es-MX" sz="2000" dirty="0" smtClean="0"/>
            </a:br>
            <a:r>
              <a:rPr lang="es-MX" sz="1600" i="1" dirty="0" smtClean="0"/>
              <a:t>-YA SEA ESTE MUNICIPAL (LOC), PROVINCIAL (PROV) O NACIONAL (NAC)-</a:t>
            </a:r>
            <a:endParaRPr lang="es-MX" sz="20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4" y="1597269"/>
            <a:ext cx="7494165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2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MX" dirty="0" smtClean="0"/>
              <a:t>PISTA: TRABAJAR DESDE LO LOCAL Y PROVINCIAL; DE ARRIBA HACIA ABAJO…</a:t>
            </a:r>
            <a:br>
              <a:rPr lang="es-MX" dirty="0" smtClean="0"/>
            </a:br>
            <a:r>
              <a:rPr lang="es-MX" sz="1800" dirty="0" smtClean="0"/>
              <a:t>NRO</a:t>
            </a:r>
            <a:r>
              <a:rPr lang="es-MX" sz="1800" dirty="0" smtClean="0"/>
              <a:t>. EMPRESAS CUYO PRINCIPAL CLIENTE ES UN ENTE PUBLICO:</a:t>
            </a:r>
            <a:br>
              <a:rPr lang="es-MX" sz="1800" dirty="0" smtClean="0"/>
            </a:br>
            <a:r>
              <a:rPr lang="es-MX" sz="1050" dirty="0" smtClean="0"/>
              <a:t>(SE</a:t>
            </a:r>
            <a:r>
              <a:rPr lang="es-MX" sz="1600" dirty="0" smtClean="0"/>
              <a:t>GÚN SU CLIENTE PÚBLICO SEA LOCAL, PROVINCIAL O NACIONAL)</a:t>
            </a:r>
            <a:endParaRPr lang="es-MX" sz="1600" dirty="0"/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1819"/>
              </p:ext>
            </p:extLst>
          </p:nvPr>
        </p:nvGraphicFramePr>
        <p:xfrm>
          <a:off x="539552" y="1896830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2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251" y="7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PISTA: En </a:t>
            </a:r>
            <a:r>
              <a:rPr lang="es-MX" dirty="0" smtClean="0"/>
              <a:t>quienes venden al sector público, en lo local (</a:t>
            </a:r>
            <a:r>
              <a:rPr lang="es-MX" dirty="0" smtClean="0">
                <a:solidFill>
                  <a:srgbClr val="C00000"/>
                </a:solidFill>
              </a:rPr>
              <a:t>Municipal</a:t>
            </a:r>
            <a:r>
              <a:rPr lang="es-MX" dirty="0" smtClean="0"/>
              <a:t>), es significativo el invertir en </a:t>
            </a:r>
            <a:r>
              <a:rPr lang="es-MX" dirty="0" smtClean="0">
                <a:solidFill>
                  <a:srgbClr val="C00000"/>
                </a:solidFill>
              </a:rPr>
              <a:t>investigación y desarrollo</a:t>
            </a:r>
            <a:r>
              <a:rPr lang="es-MX" dirty="0" smtClean="0"/>
              <a:t>, como factor de generación de ingresos.</a:t>
            </a:r>
            <a:endParaRPr lang="es-MX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7" y="2060848"/>
            <a:ext cx="8884889" cy="38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7236296" y="5557708"/>
            <a:ext cx="792088" cy="31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3885828" y="5547122"/>
            <a:ext cx="792088" cy="31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8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" y="635546"/>
            <a:ext cx="9299376" cy="990600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/>
              <a:t>PISTA: Empleo, Financiamiento y Capacitación son los Factores </a:t>
            </a:r>
            <a:r>
              <a:rPr lang="es-MX" sz="2800" dirty="0" smtClean="0"/>
              <a:t>Productivos </a:t>
            </a:r>
            <a:r>
              <a:rPr lang="es-MX" sz="2800" dirty="0" smtClean="0"/>
              <a:t>con retorno en </a:t>
            </a:r>
            <a:r>
              <a:rPr lang="es-MX" sz="2800" dirty="0" smtClean="0"/>
              <a:t>Generación de Ingresos</a:t>
            </a:r>
            <a:br>
              <a:rPr lang="es-MX" sz="2800" dirty="0" smtClean="0"/>
            </a:br>
            <a:r>
              <a:rPr lang="es-MX" sz="2800" dirty="0" smtClean="0"/>
              <a:t>(R&amp;D es clave en medianas)</a:t>
            </a:r>
            <a:endParaRPr lang="es-MX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8591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083074" y="2920926"/>
            <a:ext cx="792088" cy="31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5527154" y="5430366"/>
            <a:ext cx="792088" cy="31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8009334" y="3501008"/>
            <a:ext cx="7920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2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77466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PISTA: ACCESO A BANDA ANCHA EN MICROS…</a:t>
            </a:r>
            <a:br>
              <a:rPr lang="es-MX" dirty="0" smtClean="0"/>
            </a:br>
            <a:r>
              <a:rPr lang="es-MX" sz="2200" dirty="0" smtClean="0"/>
              <a:t> HACE LA DIFERENCIA / PUEDEN HACER TAMBIEN R&amp;D Y SER PRODUCTIVOS…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200" dirty="0" smtClean="0"/>
              <a:t>-Según </a:t>
            </a:r>
            <a:r>
              <a:rPr lang="es-MX" sz="2200" dirty="0" smtClean="0"/>
              <a:t>Empresas Usen o No Usen Internet- </a:t>
            </a:r>
            <a:br>
              <a:rPr lang="es-MX" sz="2200" dirty="0" smtClean="0"/>
            </a:br>
            <a:r>
              <a:rPr lang="es-MX" sz="2200" dirty="0" smtClean="0"/>
              <a:t>(Todas Vs. Solo Empresas cuyo Principal cliente es Público con Zoom en Micro)</a:t>
            </a:r>
            <a:endParaRPr lang="es-MX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2730"/>
            <a:ext cx="4572000" cy="41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56" y="1802730"/>
            <a:ext cx="4418758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6040338"/>
            <a:ext cx="3035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5"/>
                </a:solidFill>
              </a:rPr>
              <a:t>TODAS LAS EMPRESAS:</a:t>
            </a:r>
          </a:p>
          <a:p>
            <a:pPr algn="ctr"/>
            <a:r>
              <a:rPr lang="es-MX" i="1" dirty="0" smtClean="0">
                <a:solidFill>
                  <a:schemeClr val="accent5"/>
                </a:solidFill>
              </a:rPr>
              <a:t>USAN VS. NO USAN  INTERNET</a:t>
            </a:r>
            <a:endParaRPr lang="es-MX" i="1" dirty="0">
              <a:solidFill>
                <a:schemeClr val="accent5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62542" y="6023029"/>
            <a:ext cx="4436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accent5"/>
                </a:solidFill>
              </a:rPr>
              <a:t>EMPRESAS CON PRINCIPAL CLIENTE PUBLICO:</a:t>
            </a:r>
          </a:p>
          <a:p>
            <a:pPr algn="ctr"/>
            <a:r>
              <a:rPr lang="es-MX" i="1" dirty="0" smtClean="0">
                <a:solidFill>
                  <a:schemeClr val="accent5"/>
                </a:solidFill>
              </a:rPr>
              <a:t>USAN; TODAS ELLAS VS. SOLO LAS MICRO</a:t>
            </a:r>
            <a:endParaRPr lang="es-MX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27557" r="15687" b="16572"/>
          <a:stretch/>
        </p:blipFill>
        <p:spPr bwMode="auto">
          <a:xfrm>
            <a:off x="35496" y="2060848"/>
            <a:ext cx="8993251" cy="39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41865" r="42104" b="17857"/>
          <a:stretch/>
        </p:blipFill>
        <p:spPr bwMode="auto">
          <a:xfrm>
            <a:off x="6774216" y="3456710"/>
            <a:ext cx="2190272" cy="229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55328" y="6040338"/>
            <a:ext cx="199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20 empresas top</a:t>
            </a:r>
          </a:p>
          <a:p>
            <a:pPr algn="ctr"/>
            <a:r>
              <a:rPr lang="es-MX" dirty="0" smtClean="0"/>
              <a:t>(ciudad X, Ecuador)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877672" y="6040338"/>
            <a:ext cx="196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Una empresa top</a:t>
            </a:r>
          </a:p>
          <a:p>
            <a:pPr algn="ctr"/>
            <a:r>
              <a:rPr lang="es-MX" dirty="0" smtClean="0"/>
              <a:t>(ciudad Y, Ecuador)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1228" y="116632"/>
            <a:ext cx="66504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PISTA FINAL: </a:t>
            </a:r>
          </a:p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TEMA DE RESPONSABILIDAD AMBIENTAL </a:t>
            </a:r>
          </a:p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Y SOSTENIBILIDAD CORPORATIVA SOCIAL</a:t>
            </a:r>
          </a:p>
          <a:p>
            <a:pPr algn="ctr"/>
            <a:r>
              <a:rPr lang="es-MX" sz="2800" b="1" dirty="0" smtClean="0">
                <a:solidFill>
                  <a:schemeClr val="accent1"/>
                </a:solidFill>
              </a:rPr>
              <a:t>ESTÁ REZAGADO EN EMPRESAS GRANDES…</a:t>
            </a:r>
            <a:endParaRPr lang="es-MX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s-EC" i="1" dirty="0" smtClean="0"/>
          </a:p>
          <a:p>
            <a:pPr algn="just"/>
            <a:endParaRPr lang="es-EC" i="1" dirty="0"/>
          </a:p>
          <a:p>
            <a:pPr algn="just"/>
            <a:endParaRPr lang="es-EC" i="1" dirty="0" smtClean="0"/>
          </a:p>
          <a:p>
            <a:pPr algn="just"/>
            <a:r>
              <a:rPr lang="es-EC" i="1" dirty="0" smtClean="0"/>
              <a:t>Realizar un informe preliminar sobre la situación actual de las políticas públicas destinadas a promover el acceso de las Mipymes a las compras públicas en Ecuador, a través de las </a:t>
            </a:r>
            <a:r>
              <a:rPr lang="es-EC" i="1" dirty="0" err="1" smtClean="0"/>
              <a:t>TIC’s</a:t>
            </a:r>
            <a:r>
              <a:rPr lang="es-EC" i="1" dirty="0" smtClean="0"/>
              <a:t>, y sus resultados e impactos en términos de la mejora en dicho acceso.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Algunas Conclusiones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7702"/>
            <a:ext cx="8435280" cy="537815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SNCP, a pesar de su poco tiempo de implementación ha logrado ser protagonista en la región. En el país se le reconoce la transparencia y oportunidad como factores preponderantes.</a:t>
            </a:r>
          </a:p>
          <a:p>
            <a:r>
              <a:rPr lang="es-ES" dirty="0" smtClean="0"/>
              <a:t>Los montos transados representan un 15% del PIB y un 31% del Gasto.</a:t>
            </a:r>
          </a:p>
          <a:p>
            <a:r>
              <a:rPr lang="es-ES" dirty="0" smtClean="0"/>
              <a:t>La rebaja presupuestaria llegó a ser de 480 millones, solo para el año 2010. Aunque hay evidencia de incentivos a ofertar con menor calidad. La autoridad ha tomado acciones al respecto.</a:t>
            </a:r>
          </a:p>
          <a:p>
            <a:r>
              <a:rPr lang="es-ES" dirty="0" smtClean="0"/>
              <a:t>El proceso de adjudicación que más ha favorecido a las Mipymes ha sido el de “Menor Cuantía”; el más prometedor son las Ferias Inclusivas.</a:t>
            </a:r>
          </a:p>
          <a:p>
            <a:r>
              <a:rPr lang="es-ES" dirty="0" smtClean="0"/>
              <a:t>Por debajo del 1% se encuentra en uso del internet para la compra y venta de productos en el país.</a:t>
            </a:r>
          </a:p>
          <a:p>
            <a:r>
              <a:rPr lang="es-ES" dirty="0" smtClean="0"/>
              <a:t>Fortalecer las adjudicaciones mediante el uso del catálogo electrónico podría impulsar al desarrollo y mayor inclusión de las </a:t>
            </a:r>
            <a:r>
              <a:rPr lang="es-ES" dirty="0" err="1" smtClean="0"/>
              <a:t>Mipymes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Hace falta trabajar en materia de capacitación </a:t>
            </a:r>
            <a:r>
              <a:rPr lang="es-ES" dirty="0" smtClean="0"/>
              <a:t> y otras políticas de actores complementarios al SNCP, </a:t>
            </a:r>
            <a:r>
              <a:rPr lang="es-ES" dirty="0" smtClean="0"/>
              <a:t>sobre todo a nivel </a:t>
            </a:r>
            <a:r>
              <a:rPr lang="es-ES" dirty="0" err="1" smtClean="0"/>
              <a:t>microempresarial</a:t>
            </a:r>
            <a:r>
              <a:rPr lang="es-ES" dirty="0" smtClean="0"/>
              <a:t> y a nivel de gobiernos municipales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Recomendaciones…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Dada la evidencia, tanto en América Latina como en el Ecuador, se ve la necesidad de integrar en mayor medida a las Mipymes  como proveedores del Estado, impulsando </a:t>
            </a:r>
            <a:r>
              <a:rPr lang="es-ES" dirty="0" smtClean="0"/>
              <a:t>su </a:t>
            </a:r>
            <a:r>
              <a:rPr lang="es-ES" dirty="0" smtClean="0"/>
              <a:t>crecimiento </a:t>
            </a:r>
            <a:r>
              <a:rPr lang="es-ES" dirty="0" smtClean="0"/>
              <a:t>en diálogo con entidades a cargo de políticas de tecnología </a:t>
            </a:r>
            <a:r>
              <a:rPr lang="es-ES" dirty="0" smtClean="0"/>
              <a:t>y </a:t>
            </a:r>
            <a:r>
              <a:rPr lang="es-ES" dirty="0" smtClean="0"/>
              <a:t>desarrollo (otros Ministerios y Sociedad Civil).</a:t>
            </a:r>
            <a:endParaRPr lang="es-ES" dirty="0" smtClean="0"/>
          </a:p>
          <a:p>
            <a:r>
              <a:rPr lang="es-ES" dirty="0" smtClean="0"/>
              <a:t>Ejes de </a:t>
            </a:r>
            <a:r>
              <a:rPr lang="es-ES" dirty="0" smtClean="0"/>
              <a:t>Intervención de un Potencial Diálogo:</a:t>
            </a:r>
            <a:r>
              <a:rPr lang="es-ES" dirty="0" smtClean="0"/>
              <a:t>	</a:t>
            </a:r>
          </a:p>
          <a:p>
            <a:pPr lvl="1"/>
            <a:r>
              <a:rPr lang="es-EC" sz="2500" dirty="0" smtClean="0"/>
              <a:t>Desarrollo de los eslabones primarios de la cadena de valor</a:t>
            </a:r>
            <a:endParaRPr lang="es-ES" sz="2500" dirty="0" smtClean="0"/>
          </a:p>
          <a:p>
            <a:pPr lvl="1"/>
            <a:r>
              <a:rPr lang="es-EC" sz="2500" dirty="0" smtClean="0"/>
              <a:t>Desarrollo de los Eslabones Secundarios de la cadena de valor</a:t>
            </a:r>
            <a:endParaRPr lang="es-ES" sz="2500" dirty="0" smtClean="0"/>
          </a:p>
          <a:p>
            <a:pPr lvl="1"/>
            <a:r>
              <a:rPr lang="es-EC" sz="2500" dirty="0" smtClean="0"/>
              <a:t>Promoción y consolidación y de la </a:t>
            </a:r>
            <a:r>
              <a:rPr lang="es-EC" sz="2500" dirty="0" err="1" smtClean="0"/>
              <a:t>Asociatividad</a:t>
            </a:r>
            <a:r>
              <a:rPr lang="es-EC" sz="2500" dirty="0" smtClean="0"/>
              <a:t> de producción</a:t>
            </a:r>
            <a:endParaRPr lang="es-ES" sz="2500" dirty="0" smtClean="0"/>
          </a:p>
          <a:p>
            <a:pPr lvl="1"/>
            <a:r>
              <a:rPr lang="es-EC" sz="2500" dirty="0" smtClean="0"/>
              <a:t>Desarrollo de nuevas iniciativas empresariales</a:t>
            </a:r>
            <a:endParaRPr lang="es-ES" sz="2500" dirty="0" smtClean="0"/>
          </a:p>
          <a:p>
            <a:pPr lvl="1"/>
            <a:r>
              <a:rPr lang="es-EC" sz="2500" dirty="0" smtClean="0"/>
              <a:t>Fomento de productividad </a:t>
            </a:r>
            <a:r>
              <a:rPr lang="es-EC" sz="2500" dirty="0" smtClean="0"/>
              <a:t>laboral, financiera, R&amp;D / </a:t>
            </a:r>
            <a:r>
              <a:rPr lang="es-EC" sz="2500" dirty="0" err="1" smtClean="0"/>
              <a:t>Mipymes</a:t>
            </a:r>
            <a:endParaRPr lang="es-ES" sz="2500" dirty="0" smtClean="0"/>
          </a:p>
          <a:p>
            <a:pPr lvl="1"/>
            <a:r>
              <a:rPr lang="es-EC" sz="2500" dirty="0" smtClean="0"/>
              <a:t>Mejoramiento Ambiental y de la Responsabilidad Social Empresarial.</a:t>
            </a:r>
            <a:endParaRPr lang="es-ES" sz="2500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Ejecutivo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Primer estudio nacional sobre Mipymes y Compras Públicas en Ecuador</a:t>
            </a:r>
          </a:p>
          <a:p>
            <a:pPr algn="just"/>
            <a:r>
              <a:rPr lang="es-EC" dirty="0" smtClean="0"/>
              <a:t>Marco: Proyecto Regional Coordinado por USM (Argentina)</a:t>
            </a:r>
          </a:p>
          <a:p>
            <a:pPr lvl="1" algn="just"/>
            <a:r>
              <a:rPr lang="es-EC" dirty="0" smtClean="0"/>
              <a:t>“Fortaleciendo los sistemas de </a:t>
            </a:r>
            <a:r>
              <a:rPr lang="es-EC" dirty="0" smtClean="0">
                <a:solidFill>
                  <a:srgbClr val="FF0000"/>
                </a:solidFill>
              </a:rPr>
              <a:t>compras</a:t>
            </a:r>
            <a:r>
              <a:rPr lang="es-EC" dirty="0" smtClean="0"/>
              <a:t> en </a:t>
            </a:r>
            <a:r>
              <a:rPr lang="es-EC" dirty="0" smtClean="0">
                <a:solidFill>
                  <a:srgbClr val="FF0000"/>
                </a:solidFill>
              </a:rPr>
              <a:t>ALC</a:t>
            </a:r>
            <a:r>
              <a:rPr lang="es-EC" dirty="0" smtClean="0"/>
              <a:t> a través del uso de las herramientas de las Tecnologías de Información  y la Comunicación (</a:t>
            </a:r>
            <a:r>
              <a:rPr lang="es-EC" dirty="0" err="1" smtClean="0">
                <a:solidFill>
                  <a:srgbClr val="FF0000"/>
                </a:solidFill>
              </a:rPr>
              <a:t>TICs</a:t>
            </a:r>
            <a:r>
              <a:rPr lang="es-EC" dirty="0" smtClean="0"/>
              <a:t>) y la promoción de la participación de las micro, pequeñas y medianas empresas (</a:t>
            </a:r>
            <a:r>
              <a:rPr lang="es-EC" dirty="0" smtClean="0">
                <a:solidFill>
                  <a:srgbClr val="FF0000"/>
                </a:solidFill>
              </a:rPr>
              <a:t>MIPYMES</a:t>
            </a:r>
            <a:r>
              <a:rPr lang="es-EC" dirty="0" smtClean="0"/>
              <a:t>)” </a:t>
            </a:r>
          </a:p>
          <a:p>
            <a:pPr algn="just"/>
            <a:r>
              <a:rPr lang="es-ES" dirty="0" smtClean="0"/>
              <a:t>Fuentes de datos: INCOP / INEC (Censo Económico)</a:t>
            </a:r>
          </a:p>
          <a:p>
            <a:pPr algn="just"/>
            <a:r>
              <a:rPr lang="es-ES" dirty="0" smtClean="0"/>
              <a:t>Metodología: Analítico-Descriptiva (Cuantitativa)</a:t>
            </a:r>
          </a:p>
          <a:p>
            <a:pPr algn="just"/>
            <a:r>
              <a:rPr lang="es-ES" dirty="0" smtClean="0"/>
              <a:t>Alcance: Nacional / Local / Sectorial / Factorial</a:t>
            </a:r>
          </a:p>
          <a:p>
            <a:pPr algn="just"/>
            <a:r>
              <a:rPr lang="es-ES" dirty="0" smtClean="0"/>
              <a:t>Periodo de Análisis: 2007-2008 y 2009-2012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4 </a:t>
            </a:r>
            <a:r>
              <a:rPr lang="es-ES" sz="4000" dirty="0" smtClean="0"/>
              <a:t>Hallazgos Centrales </a:t>
            </a:r>
            <a:br>
              <a:rPr lang="es-ES" sz="4000" dirty="0" smtClean="0"/>
            </a:br>
            <a:r>
              <a:rPr lang="es-ES" dirty="0" smtClean="0"/>
              <a:t>(Desarrollaremos Durante la Presentación)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 participación de las MIPYMES en el desarrollo productivo y empleo implica más de un 95% del total de empresas del país, sin embargo por falta de capacidades (estructurales) no logran aún competir en calidad y escalar por vía del sistema de compras públicas.</a:t>
            </a:r>
          </a:p>
          <a:p>
            <a:pPr algn="just"/>
            <a:r>
              <a:rPr lang="es-ES" dirty="0" smtClean="0"/>
              <a:t>Las principales limitaciones al momento de participar en compras públicas tienen que ver con sus estructuras de costos y escala para lograr volumen de producción.</a:t>
            </a:r>
          </a:p>
          <a:p>
            <a:pPr algn="just"/>
            <a:r>
              <a:rPr lang="es-ES" dirty="0" smtClean="0"/>
              <a:t>Ecuador está creando </a:t>
            </a:r>
            <a:r>
              <a:rPr lang="es-ES" dirty="0" smtClean="0"/>
              <a:t>iniciativos innovadores </a:t>
            </a:r>
            <a:r>
              <a:rPr lang="es-ES" dirty="0" smtClean="0"/>
              <a:t>y </a:t>
            </a:r>
            <a:r>
              <a:rPr lang="es-ES" dirty="0" smtClean="0"/>
              <a:t>preferencias </a:t>
            </a:r>
            <a:r>
              <a:rPr lang="es-ES" dirty="0" smtClean="0"/>
              <a:t>legales que van en paralelo con </a:t>
            </a:r>
            <a:r>
              <a:rPr lang="es-ES" dirty="0" smtClean="0"/>
              <a:t>la política nacional y el interés regional de mitigar </a:t>
            </a:r>
            <a:r>
              <a:rPr lang="es-ES" dirty="0" smtClean="0"/>
              <a:t>los obstáculos que limitan su productividad y competitividad. </a:t>
            </a:r>
            <a:endParaRPr lang="es-ES" dirty="0" smtClean="0"/>
          </a:p>
          <a:p>
            <a:pPr algn="just"/>
            <a:r>
              <a:rPr lang="es-ES" dirty="0" smtClean="0"/>
              <a:t>En Ecuador e</a:t>
            </a:r>
            <a:r>
              <a:rPr lang="es-ES" dirty="0" smtClean="0"/>
              <a:t>l </a:t>
            </a:r>
            <a:r>
              <a:rPr lang="es-ES" dirty="0" smtClean="0"/>
              <a:t>proceso fructificará conforme tengan éxito otras iniciativas sistémicas de entidades </a:t>
            </a:r>
            <a:r>
              <a:rPr lang="es-ES" dirty="0" smtClean="0"/>
              <a:t>complementarias al SNCP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8456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Nivel: </a:t>
            </a:r>
            <a:br>
              <a:rPr lang="es-MX" dirty="0" smtClean="0"/>
            </a:br>
            <a:r>
              <a:rPr lang="es-MX" dirty="0" smtClean="0"/>
              <a:t>TAMAÑO </a:t>
            </a:r>
            <a:r>
              <a:rPr lang="es-MX" dirty="0" smtClean="0"/>
              <a:t>RELATIVO </a:t>
            </a:r>
            <a:r>
              <a:rPr lang="es-MX" dirty="0" smtClean="0"/>
              <a:t>DE SISTEMAS </a:t>
            </a:r>
            <a:r>
              <a:rPr lang="es-MX" dirty="0" smtClean="0"/>
              <a:t>DE COMPRAS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-EN 4 PAÍSES </a:t>
            </a:r>
            <a:r>
              <a:rPr lang="es-MX" dirty="0" smtClean="0"/>
              <a:t>DE AMÉRICA </a:t>
            </a:r>
            <a:r>
              <a:rPr lang="es-MX" dirty="0" smtClean="0"/>
              <a:t>LATINA-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(CORTE AL 2012)</a:t>
            </a:r>
            <a:endParaRPr lang="es-MX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" y="2348880"/>
            <a:ext cx="801252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Tendencia: </a:t>
            </a:r>
            <a:br>
              <a:rPr lang="es-ES" dirty="0" smtClean="0"/>
            </a:br>
            <a:r>
              <a:rPr lang="es-ES" dirty="0" smtClean="0"/>
              <a:t>EVOLUCIÓN </a:t>
            </a:r>
            <a:r>
              <a:rPr lang="es-ES" dirty="0" smtClean="0"/>
              <a:t>PREVIA EN LOS ANDES/SUDAMERICA:</a:t>
            </a:r>
            <a:br>
              <a:rPr lang="es-ES" dirty="0" smtClean="0"/>
            </a:br>
            <a:r>
              <a:rPr lang="es-ES" dirty="0" smtClean="0"/>
              <a:t>Sistemas de Contratación Pública en el Pacífico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61135082"/>
              </p:ext>
            </p:extLst>
          </p:nvPr>
        </p:nvGraphicFramePr>
        <p:xfrm>
          <a:off x="251520" y="1573322"/>
          <a:ext cx="8640960" cy="488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Nacional de Contratación Pública (ECU)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El sistema de Compras Públicas como fuente de ahorro: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A pesar de que el número de registros de proveedores se redujo, después de su alza considerable en 2009, los montos de rebaja presupuestaria se han incrementado.</a:t>
            </a:r>
          </a:p>
          <a:p>
            <a:endParaRPr lang="es-E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14546" y="1857364"/>
          <a:ext cx="442915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Nacional de Contratación Pública (ECU)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0055209"/>
              </p:ext>
            </p:extLst>
          </p:nvPr>
        </p:nvGraphicFramePr>
        <p:xfrm>
          <a:off x="457200" y="1219201"/>
          <a:ext cx="4329114" cy="156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643174" y="2714620"/>
          <a:ext cx="550072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71472" y="3068960"/>
            <a:ext cx="2000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Desempeño:</a:t>
            </a:r>
          </a:p>
          <a:p>
            <a:pPr algn="ctr"/>
            <a:r>
              <a:rPr lang="es-ES" sz="1400" dirty="0" smtClean="0"/>
              <a:t>Desde el año de su creación ha seguido creciendo en términos brutos </a:t>
            </a:r>
            <a:r>
              <a:rPr lang="es-ES" sz="1400" dirty="0" smtClean="0"/>
              <a:t> y relativos </a:t>
            </a:r>
            <a:r>
              <a:rPr lang="es-ES" sz="1400" dirty="0" smtClean="0"/>
              <a:t>al Gasto Público y al PIB (que han crecido fuertemente en los últimos años en Ecuador</a:t>
            </a:r>
            <a:r>
              <a:rPr lang="es-ES" sz="1400" dirty="0" smtClean="0"/>
              <a:t>)</a:t>
            </a:r>
          </a:p>
          <a:p>
            <a:pPr algn="ctr"/>
            <a:r>
              <a:rPr lang="es-ES" sz="1400" dirty="0" smtClean="0"/>
              <a:t>De igual modo, como se verá enseguida, ha incorporado a MIPYMES con prioridad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EVALUACION DEL SISTEMA EN CRITERIOS DE LA NORMA CONSTITUCIONAL Y LA LEY ORGÁNICA: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9721080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Elipse"/>
          <p:cNvSpPr/>
          <p:nvPr/>
        </p:nvSpPr>
        <p:spPr>
          <a:xfrm>
            <a:off x="3078882" y="433119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3093740" y="3102868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3078882" y="2617862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7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2578</TotalTime>
  <Words>1255</Words>
  <Application>Microsoft Office PowerPoint</Application>
  <PresentationFormat>Presentación en pantalla (4:3)</PresentationFormat>
  <Paragraphs>142</Paragraphs>
  <Slides>21</Slides>
  <Notes>1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Origin</vt:lpstr>
      <vt:lpstr>Fortaleciendo los sistemas de compras en América Latina y el Caribe a través del uso de las herramientas de las Tecnologías de Información  y la Comunicación (TIC) y la promoción de la participación de las micro, pequeñas y medianas empresas (Mipymes)</vt:lpstr>
      <vt:lpstr>Objetivo General</vt:lpstr>
      <vt:lpstr>Resumen Ejecutivo</vt:lpstr>
      <vt:lpstr>4 Hallazgos Centrales  (Desarrollaremos Durante la Presentación)</vt:lpstr>
      <vt:lpstr>Nivel:  TAMAÑO RELATIVO DE SISTEMAS DE COMPRAS  -EN 4 PAÍSES DE AMÉRICA LATINA- (CORTE AL 2012)</vt:lpstr>
      <vt:lpstr>Tendencia:  EVOLUCIÓN PREVIA EN LOS ANDES/SUDAMERICA: Sistemas de Contratación Pública en el Pacífico</vt:lpstr>
      <vt:lpstr>Sistema Nacional de Contratación Pública (ECU)</vt:lpstr>
      <vt:lpstr>Sistema Nacional de Contratación Pública (ECU)</vt:lpstr>
      <vt:lpstr>EVALUACION DEL SISTEMA EN CRITERIOS DE LA NORMA CONSTITUCIONAL Y LA LEY ORGÁNICA:</vt:lpstr>
      <vt:lpstr>INSTITUCIONALIDAD Y OPORTUNIDAD: Las Mipymes y la Contratación Pública en Ecuador</vt:lpstr>
      <vt:lpstr>Ecuador:  ANALISIS DE BRECHAS: % MIPYMES y % ADJUDICACIONES</vt:lpstr>
      <vt:lpstr>ECUADOR:  VISION DE CONJUNTO</vt:lpstr>
      <vt:lpstr>Entrevistas, Pistas, Propuestas Sectoriales… (y Análisis Propio Según Censo Económico 2010)</vt:lpstr>
      <vt:lpstr>RELACIÓN DE NÚMERO (RATIO) ENTRE EMPRESAS  QUE SI USAN POR SOBRE LAS QUE NO USAN INTERNET  (POR TAMAÑO DE EMPRESAS CUYO CLIENTE PRINCIPAL ES UN ENTE PUBLICO) -YA SEA ESTE MUNICIPAL (LOC), PROVINCIAL (PROV) O NACIONAL (NAC)-</vt:lpstr>
      <vt:lpstr>PISTA: TRABAJAR DESDE LO LOCAL Y PROVINCIAL; DE ARRIBA HACIA ABAJO… NRO. EMPRESAS CUYO PRINCIPAL CLIENTE ES UN ENTE PUBLICO: (SEGÚN SU CLIENTE PÚBLICO SEA LOCAL, PROVINCIAL O NACIONAL)</vt:lpstr>
      <vt:lpstr>PISTA: En quienes venden al sector público, en lo local (Municipal), es significativo el invertir en investigación y desarrollo, como factor de generación de ingresos.</vt:lpstr>
      <vt:lpstr>PISTA: Empleo, Financiamiento y Capacitación son los Factores Productivos con retorno en Generación de Ingresos (R&amp;D es clave en medianas)</vt:lpstr>
      <vt:lpstr>PISTA: ACCESO A BANDA ANCHA EN MICROS…  HACE LA DIFERENCIA / PUEDEN HACER TAMBIEN R&amp;D Y SER PRODUCTIVOS… -Según Empresas Usen o No Usen Internet-  (Todas Vs. Solo Empresas cuyo Principal cliente es Público con Zoom en Micro)</vt:lpstr>
      <vt:lpstr>Presentación de PowerPoint</vt:lpstr>
      <vt:lpstr>Algunas Conclusiones</vt:lpstr>
      <vt:lpstr>Recomendaciones…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Fortaleciendo los sistemas de compras en América Latina y el Caribe a través del uso de las herramientas de las Tecnologías de Información  y la Comunicación (TIC) y la promoción de la participación de las micro, pequeñas y medianas empresas (Mipymes)  Proyecto Nº 105243-001</dc:title>
  <dc:creator>Rodrigo Humbol</dc:creator>
  <cp:lastModifiedBy>user</cp:lastModifiedBy>
  <cp:revision>37</cp:revision>
  <dcterms:created xsi:type="dcterms:W3CDTF">2012-09-11T03:07:45Z</dcterms:created>
  <dcterms:modified xsi:type="dcterms:W3CDTF">2012-09-13T16:00:53Z</dcterms:modified>
</cp:coreProperties>
</file>